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263" r:id="rId6"/>
    <p:sldId id="260" r:id="rId7"/>
    <p:sldId id="261" r:id="rId8"/>
    <p:sldId id="262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1224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775D6A0-AA89-4ECE-AB92-CE1EADEA07F0}" type="datetimeFigureOut">
              <a:rPr lang="ru-RU" smtClean="0"/>
              <a:t>05.12.2017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8A4216C-6263-4150-8CE0-DE59879C29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91574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9A7940-FA98-496B-831A-D4AB4E4643CE}" type="datetime1">
              <a:rPr lang="ru-RU" smtClean="0"/>
              <a:t>05.12.2017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52D8A-DE76-4FD7-BFF3-69E2BA5247B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664134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CA867B-E27F-4883-AA3D-30B460DBD4F7}" type="datetime1">
              <a:rPr lang="ru-RU" smtClean="0"/>
              <a:t>05.12.2017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52D8A-DE76-4FD7-BFF3-69E2BA5247B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063939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2DCCF9-D059-434D-9E16-5144444710B0}" type="datetime1">
              <a:rPr lang="ru-RU" smtClean="0"/>
              <a:t>05.12.2017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52D8A-DE76-4FD7-BFF3-69E2BA5247B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74180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754924-E1D2-4482-B945-F654D280EEE0}" type="datetime1">
              <a:rPr lang="ru-RU" smtClean="0"/>
              <a:t>05.12.2017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52D8A-DE76-4FD7-BFF3-69E2BA5247B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542244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46370-6891-437C-A3C5-1B2D5A4B1177}" type="datetime1">
              <a:rPr lang="ru-RU" smtClean="0"/>
              <a:t>05.12.2017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52D8A-DE76-4FD7-BFF3-69E2BA5247B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652721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ECB4FA-45E9-473A-BD25-C60269F58DC6}" type="datetime1">
              <a:rPr lang="ru-RU" smtClean="0"/>
              <a:t>05.12.2017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52D8A-DE76-4FD7-BFF3-69E2BA5247B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952945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DEAE3A-A29F-4713-9AA1-4F525BE97CCE}" type="datetime1">
              <a:rPr lang="ru-RU" smtClean="0"/>
              <a:t>05.12.2017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52D8A-DE76-4FD7-BFF3-69E2BA5247B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128462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D6CD7E-66BF-4678-B987-007829F0B013}" type="datetime1">
              <a:rPr lang="ru-RU" smtClean="0"/>
              <a:t>05.12.2017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52D8A-DE76-4FD7-BFF3-69E2BA5247B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82373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5DA0C7-C6ED-4C74-91CB-4C724D99AA1F}" type="datetime1">
              <a:rPr lang="ru-RU" smtClean="0"/>
              <a:t>05.12.2017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52D8A-DE76-4FD7-BFF3-69E2BA5247B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151739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2A428E-1948-4AAA-BF03-56184546CFC4}" type="datetime1">
              <a:rPr lang="ru-RU" smtClean="0"/>
              <a:t>05.12.2017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52D8A-DE76-4FD7-BFF3-69E2BA5247B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082557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8E74A8-BA6C-4EE3-BA35-E8E34BAE86C6}" type="datetime1">
              <a:rPr lang="ru-RU" smtClean="0"/>
              <a:t>05.12.2017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52D8A-DE76-4FD7-BFF3-69E2BA5247B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978564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58E3AA-C7D1-4CD7-8F30-893D7BD422BE}" type="datetime1">
              <a:rPr lang="ru-RU" smtClean="0"/>
              <a:t>05.12.2017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152D8A-DE76-4FD7-BFF3-69E2BA5247B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266632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hyperlink" Target="http://ecai.raai.org/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moralmachine.mit.edu/" TargetMode="External"/><Relationship Id="rId7" Type="http://schemas.openxmlformats.org/officeDocument/2006/relationships/image" Target="../media/image5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56791"/>
            <a:ext cx="7772400" cy="2043659"/>
          </a:xfrm>
        </p:spPr>
        <p:txBody>
          <a:bodyPr>
            <a:normAutofit/>
          </a:bodyPr>
          <a:lstStyle/>
          <a:p>
            <a:r>
              <a:rPr lang="ru-RU" dirty="0" smtClean="0"/>
              <a:t>О проблемах этики в искусственном интеллекте</a:t>
            </a:r>
            <a:br>
              <a:rPr lang="ru-RU" dirty="0" smtClean="0"/>
            </a:br>
            <a:r>
              <a:rPr lang="ru-RU" sz="2400" dirty="0" smtClean="0"/>
              <a:t>Попытка конструктивной постановки задачи</a:t>
            </a:r>
            <a:endParaRPr lang="ru-RU" sz="2400" dirty="0"/>
          </a:p>
        </p:txBody>
      </p:sp>
      <p:sp>
        <p:nvSpPr>
          <p:cNvPr id="4" name="TextBox 3"/>
          <p:cNvSpPr txBox="1"/>
          <p:nvPr/>
        </p:nvSpPr>
        <p:spPr>
          <a:xfrm>
            <a:off x="3635896" y="908720"/>
            <a:ext cx="193777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/>
              <a:t>Карпов В.Э.</a:t>
            </a:r>
            <a:endParaRPr lang="ru-RU" sz="2800" dirty="0"/>
          </a:p>
        </p:txBody>
      </p:sp>
      <p:sp>
        <p:nvSpPr>
          <p:cNvPr id="6" name="TextBox 5"/>
          <p:cNvSpPr txBox="1"/>
          <p:nvPr/>
        </p:nvSpPr>
        <p:spPr>
          <a:xfrm>
            <a:off x="539552" y="5703639"/>
            <a:ext cx="835504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/>
              <a:t>VIII</a:t>
            </a:r>
            <a:r>
              <a:rPr lang="ru-RU" sz="2400" dirty="0" smtClean="0"/>
              <a:t> </a:t>
            </a:r>
            <a:r>
              <a:rPr lang="ru-RU" sz="2400" dirty="0" err="1" smtClean="0"/>
              <a:t>Поспеловские</a:t>
            </a:r>
            <a:r>
              <a:rPr lang="ru-RU" sz="2400" dirty="0" smtClean="0"/>
              <a:t> чтения, 5-6 декабря 2017, Москва, ИПУ РАН</a:t>
            </a:r>
            <a:endParaRPr lang="ru-RU" sz="2400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52D8A-DE76-4FD7-BFF3-69E2BA5247BC}" type="slidenum">
              <a:rPr lang="ru-RU" smtClean="0"/>
              <a:t>1</a:t>
            </a:fld>
            <a:endParaRPr lang="ru-RU"/>
          </a:p>
        </p:txBody>
      </p:sp>
      <p:sp>
        <p:nvSpPr>
          <p:cNvPr id="8" name="TextBox 7"/>
          <p:cNvSpPr txBox="1"/>
          <p:nvPr/>
        </p:nvSpPr>
        <p:spPr>
          <a:xfrm>
            <a:off x="2826389" y="3789040"/>
            <a:ext cx="38695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dirty="0" smtClean="0"/>
              <a:t>НИЦ «Курчатовский институт», </a:t>
            </a:r>
            <a:r>
              <a:rPr lang="ru-RU" dirty="0" smtClean="0"/>
              <a:t>МФТИ</a:t>
            </a:r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val="11438593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/>
          </a:bodyPr>
          <a:lstStyle/>
          <a:p>
            <a:r>
              <a:rPr lang="ru-RU" sz="3200" b="1" dirty="0" smtClean="0"/>
              <a:t>Верификация</a:t>
            </a:r>
            <a:endParaRPr lang="ru-RU" sz="32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145435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ru-RU" dirty="0" smtClean="0"/>
              <a:t>ИИС осуществляют </a:t>
            </a:r>
            <a:r>
              <a:rPr lang="ru-RU" dirty="0"/>
              <a:t>принятие решений, основанные на этических императивах и </a:t>
            </a:r>
            <a:r>
              <a:rPr lang="ru-RU" dirty="0" smtClean="0"/>
              <a:t>нормах = эвристики.</a:t>
            </a:r>
          </a:p>
          <a:p>
            <a:pPr marL="0" lvl="1" indent="0">
              <a:buNone/>
            </a:pPr>
            <a:r>
              <a:rPr lang="ru-RU" b="1" dirty="0"/>
              <a:t>Верификация этичности </a:t>
            </a:r>
            <a:r>
              <a:rPr lang="ru-RU" b="1" dirty="0" smtClean="0"/>
              <a:t>ИИС</a:t>
            </a:r>
          </a:p>
          <a:p>
            <a:pPr marL="342900" lvl="1" indent="-342900">
              <a:buFont typeface="Arial" pitchFamily="34" charset="0"/>
              <a:buChar char="•"/>
            </a:pPr>
            <a:r>
              <a:rPr lang="ru-RU" sz="2600" dirty="0"/>
              <a:t>Проблема объяснительной </a:t>
            </a:r>
            <a:r>
              <a:rPr lang="ru-RU" sz="2600" dirty="0" smtClean="0"/>
              <a:t>компоненты</a:t>
            </a:r>
          </a:p>
          <a:p>
            <a:pPr marL="342900" lvl="1" indent="-342900">
              <a:buFont typeface="Arial" pitchFamily="34" charset="0"/>
              <a:buChar char="•"/>
            </a:pPr>
            <a:r>
              <a:rPr lang="ru-RU" sz="2600" dirty="0" err="1" smtClean="0"/>
              <a:t>Противоречиивость</a:t>
            </a:r>
            <a:r>
              <a:rPr lang="ru-RU" sz="2600" dirty="0" smtClean="0"/>
              <a:t> и многозначность этических норм</a:t>
            </a:r>
          </a:p>
          <a:p>
            <a:pPr marL="342900" lvl="1" indent="-342900">
              <a:buFont typeface="Arial" pitchFamily="34" charset="0"/>
              <a:buChar char="•"/>
            </a:pPr>
            <a:r>
              <a:rPr lang="ru-RU" sz="2600" dirty="0" smtClean="0"/>
              <a:t>Неэтичный вывод из последовательности этичных рассуждений</a:t>
            </a:r>
          </a:p>
          <a:p>
            <a:pPr marL="342900" lvl="1" indent="-342900">
              <a:buFont typeface="Arial" pitchFamily="34" charset="0"/>
              <a:buChar char="•"/>
            </a:pPr>
            <a:r>
              <a:rPr lang="ru-RU" sz="2600" dirty="0" smtClean="0"/>
              <a:t>Относительность весов правил</a:t>
            </a:r>
          </a:p>
          <a:p>
            <a:pPr marL="342900" lvl="1" indent="-342900">
              <a:buFont typeface="Arial" pitchFamily="34" charset="0"/>
              <a:buChar char="•"/>
            </a:pPr>
            <a:r>
              <a:rPr lang="ru-RU" sz="2600" dirty="0" smtClean="0"/>
              <a:t>Проблема контекста</a:t>
            </a:r>
            <a:endParaRPr lang="ru-RU" sz="2600" dirty="0"/>
          </a:p>
          <a:p>
            <a:pPr marL="342900" lvl="1" indent="-342900">
              <a:buFont typeface="Arial" pitchFamily="34" charset="0"/>
              <a:buChar char="•"/>
            </a:pPr>
            <a:r>
              <a:rPr lang="ru-RU" sz="2600" b="1" dirty="0" smtClean="0"/>
              <a:t>Черные ящики</a:t>
            </a:r>
          </a:p>
          <a:p>
            <a:pPr marL="0" lvl="1" indent="0">
              <a:buNone/>
            </a:pPr>
            <a:r>
              <a:rPr lang="ru-RU" b="1" dirty="0" smtClean="0"/>
              <a:t>Вывод:</a:t>
            </a:r>
          </a:p>
          <a:p>
            <a:pPr marL="342900" lvl="1" indent="-342900">
              <a:buFont typeface="Arial" pitchFamily="34" charset="0"/>
              <a:buChar char="•"/>
            </a:pPr>
            <a:r>
              <a:rPr lang="ru-RU" b="1" dirty="0" smtClean="0"/>
              <a:t>Тесты</a:t>
            </a:r>
          </a:p>
          <a:p>
            <a:pPr marL="342900" lvl="1" indent="-342900">
              <a:buFont typeface="Arial" pitchFamily="34" charset="0"/>
              <a:buChar char="•"/>
            </a:pPr>
            <a:r>
              <a:rPr lang="ru-RU" b="1" dirty="0" smtClean="0"/>
              <a:t>Возврат к тезису Тьюринга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52D8A-DE76-4FD7-BFF3-69E2BA5247BC}" type="slidenum">
              <a:rPr lang="ru-RU" smtClean="0"/>
              <a:t>10</a:t>
            </a:fld>
            <a:endParaRPr lang="ru-RU"/>
          </a:p>
        </p:txBody>
      </p:sp>
      <p:pic>
        <p:nvPicPr>
          <p:cNvPr id="2050" name="Picture 2" descr="http://www.psychologos.ru/images/5/5d/Moralq_mnogo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92080" y="3284984"/>
            <a:ext cx="3168352" cy="31848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6415163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Заключение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4929411"/>
          </a:xfrm>
        </p:spPr>
        <p:txBody>
          <a:bodyPr>
            <a:normAutofit fontScale="625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ru-RU" dirty="0" smtClean="0"/>
              <a:t>Предмет </a:t>
            </a:r>
            <a:r>
              <a:rPr lang="ru-RU" dirty="0"/>
              <a:t>исследования этически обусловленного проектирования </a:t>
            </a:r>
            <a:r>
              <a:rPr lang="ru-RU" dirty="0" smtClean="0"/>
              <a:t>- ИИС, </a:t>
            </a:r>
            <a:r>
              <a:rPr lang="ru-RU" dirty="0"/>
              <a:t>совершающие </a:t>
            </a:r>
            <a:r>
              <a:rPr lang="ru-RU" b="1" dirty="0"/>
              <a:t>выбор</a:t>
            </a:r>
            <a:r>
              <a:rPr lang="ru-RU" dirty="0"/>
              <a:t> того или иного значимого действия или решения. </a:t>
            </a:r>
            <a:r>
              <a:rPr lang="ru-RU" dirty="0" smtClean="0"/>
              <a:t>Совершение </a:t>
            </a:r>
            <a:r>
              <a:rPr lang="ru-RU" dirty="0"/>
              <a:t>выбора осуществляется на основе некоторых </a:t>
            </a:r>
            <a:r>
              <a:rPr lang="ru-RU" b="1" dirty="0"/>
              <a:t>эвристик</a:t>
            </a:r>
            <a:r>
              <a:rPr lang="ru-RU" dirty="0"/>
              <a:t>, основанных на этических императивах.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smtClean="0"/>
              <a:t>Принципиально </a:t>
            </a:r>
            <a:r>
              <a:rPr lang="ru-RU" dirty="0"/>
              <a:t>важным являются вопросы конструктивных определений и </a:t>
            </a:r>
            <a:r>
              <a:rPr lang="ru-RU" b="1" dirty="0"/>
              <a:t>онтологий</a:t>
            </a:r>
            <a:r>
              <a:rPr lang="ru-RU" dirty="0"/>
              <a:t>. Эти </a:t>
            </a:r>
            <a:r>
              <a:rPr lang="ru-RU" dirty="0" smtClean="0"/>
              <a:t>определения </a:t>
            </a:r>
            <a:r>
              <a:rPr lang="ru-RU" dirty="0"/>
              <a:t>должны иметь многомерный характер и позволять рассматривать сущности с различных сторон, систем оценок и проч. Задача онтологий, в свою очередь, </a:t>
            </a:r>
            <a:r>
              <a:rPr lang="ru-RU" dirty="0" smtClean="0"/>
              <a:t>заключается во </a:t>
            </a:r>
            <a:r>
              <a:rPr lang="ru-RU" dirty="0"/>
              <a:t>взаимном увязывании и согласовании этических и технических понятийных систем.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smtClean="0"/>
              <a:t>В </a:t>
            </a:r>
            <a:r>
              <a:rPr lang="ru-RU" dirty="0"/>
              <a:t>настоящее время </a:t>
            </a:r>
            <a:r>
              <a:rPr lang="ru-RU" b="1" dirty="0"/>
              <a:t>существует математический аппарат</a:t>
            </a:r>
            <a:r>
              <a:rPr lang="ru-RU" dirty="0"/>
              <a:t>, способный в той или иной мере реализовать формализм, необходимый для этически обусловленного проектирования.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smtClean="0"/>
              <a:t>С </a:t>
            </a:r>
            <a:r>
              <a:rPr lang="ru-RU" dirty="0"/>
              <a:t>технической точки </a:t>
            </a:r>
            <a:r>
              <a:rPr lang="ru-RU" dirty="0" smtClean="0"/>
              <a:t>зрения </a:t>
            </a:r>
            <a:r>
              <a:rPr lang="ru-RU" dirty="0"/>
              <a:t>основной </a:t>
            </a:r>
            <a:r>
              <a:rPr lang="ru-RU" dirty="0" smtClean="0"/>
              <a:t>проблемой </a:t>
            </a:r>
            <a:r>
              <a:rPr lang="ru-RU" dirty="0"/>
              <a:t>является проблема </a:t>
            </a:r>
            <a:r>
              <a:rPr lang="ru-RU" b="1" dirty="0"/>
              <a:t>этической верификации</a:t>
            </a:r>
            <a:r>
              <a:rPr lang="ru-RU" dirty="0"/>
              <a:t>. Эта верификация заключается в комплексе </a:t>
            </a:r>
            <a:r>
              <a:rPr lang="ru-RU" b="1" dirty="0"/>
              <a:t>тестов</a:t>
            </a:r>
            <a:r>
              <a:rPr lang="ru-RU" dirty="0"/>
              <a:t>, способных определить "степень этичности" интеллектуальной системы. </a:t>
            </a:r>
            <a:r>
              <a:rPr lang="ru-RU" dirty="0" smtClean="0"/>
              <a:t>Иного </a:t>
            </a:r>
            <a:r>
              <a:rPr lang="ru-RU" dirty="0"/>
              <a:t>способа определения этой степени, кроме наблюдений за реакциями и поведением исследуемой ИИС, не существует.</a:t>
            </a:r>
          </a:p>
          <a:p>
            <a:pPr marL="514350" indent="-514350">
              <a:buFont typeface="+mj-lt"/>
              <a:buAutoNum type="arabicPeriod"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52D8A-DE76-4FD7-BFF3-69E2BA5247BC}" type="slidenum">
              <a:rPr lang="ru-RU" smtClean="0"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4944715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/>
          </a:bodyPr>
          <a:lstStyle/>
          <a:p>
            <a:r>
              <a:rPr lang="ru-RU" sz="3200" b="1" dirty="0" err="1" smtClean="0"/>
              <a:t>Оргструктуры</a:t>
            </a:r>
            <a:endParaRPr lang="ru-RU" sz="32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11560" y="908720"/>
            <a:ext cx="8229600" cy="561662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1800" b="1" dirty="0" smtClean="0"/>
              <a:t>Российская рабочая группа </a:t>
            </a:r>
            <a:r>
              <a:rPr lang="en-US" sz="1800" b="1" dirty="0" smtClean="0"/>
              <a:t>IEEE</a:t>
            </a:r>
            <a:r>
              <a:rPr lang="ru-RU" sz="1800" b="1" dirty="0" smtClean="0"/>
              <a:t> </a:t>
            </a:r>
            <a:r>
              <a:rPr lang="en-US" sz="1800" b="1" dirty="0">
                <a:hlinkClick r:id="rId2"/>
              </a:rPr>
              <a:t>http://ecai.raai.org/</a:t>
            </a:r>
            <a:endParaRPr lang="ru-RU" sz="1800" b="1" dirty="0"/>
          </a:p>
          <a:p>
            <a:pPr marL="0" indent="0">
              <a:buNone/>
            </a:pPr>
            <a:r>
              <a:rPr lang="ru-RU" sz="1800" b="1" dirty="0" smtClean="0"/>
              <a:t>Цели</a:t>
            </a:r>
            <a:r>
              <a:rPr lang="ru-RU" sz="1800" dirty="0" smtClean="0"/>
              <a:t>:</a:t>
            </a:r>
            <a:endParaRPr lang="ru-RU" sz="1800" dirty="0"/>
          </a:p>
          <a:p>
            <a:r>
              <a:rPr lang="ru-RU" sz="1800" dirty="0" smtClean="0"/>
              <a:t>представлять мнения </a:t>
            </a:r>
            <a:r>
              <a:rPr lang="ru-RU" sz="1800" dirty="0"/>
              <a:t>и предложения российских ученых, </a:t>
            </a:r>
            <a:r>
              <a:rPr lang="ru-RU" sz="1800" dirty="0" smtClean="0"/>
              <a:t>участвующих </a:t>
            </a:r>
            <a:r>
              <a:rPr lang="ru-RU" sz="1800" dirty="0"/>
              <a:t>в </a:t>
            </a:r>
            <a:r>
              <a:rPr lang="ru-RU" sz="1800" dirty="0" smtClean="0"/>
              <a:t>работах над документами </a:t>
            </a:r>
            <a:r>
              <a:rPr lang="en-US" sz="1800" dirty="0"/>
              <a:t>IEEE: Ethically </a:t>
            </a:r>
            <a:r>
              <a:rPr lang="en-US" sz="1800" dirty="0" err="1"/>
              <a:t>Alligned</a:t>
            </a:r>
            <a:r>
              <a:rPr lang="en-US" sz="1800" dirty="0"/>
              <a:t> </a:t>
            </a:r>
            <a:r>
              <a:rPr lang="en-US" sz="1800" dirty="0" smtClean="0"/>
              <a:t>Design</a:t>
            </a:r>
            <a:r>
              <a:rPr lang="ru-RU" sz="1800" dirty="0" smtClean="0"/>
              <a:t>;</a:t>
            </a:r>
            <a:endParaRPr lang="ru-RU" sz="1800" dirty="0"/>
          </a:p>
          <a:p>
            <a:r>
              <a:rPr lang="ru-RU" sz="1800" dirty="0" smtClean="0"/>
              <a:t>информирование российских </a:t>
            </a:r>
            <a:r>
              <a:rPr lang="ru-RU" sz="1800" dirty="0"/>
              <a:t>ученых </a:t>
            </a:r>
            <a:r>
              <a:rPr lang="ru-RU" sz="1800" dirty="0" smtClean="0"/>
              <a:t>о результатах деятельности </a:t>
            </a:r>
            <a:r>
              <a:rPr lang="ru-RU" sz="1800" dirty="0"/>
              <a:t>рабочей группы IEEE по </a:t>
            </a:r>
            <a:r>
              <a:rPr lang="ru-RU" sz="1800" dirty="0" smtClean="0"/>
              <a:t>созданию документа</a:t>
            </a:r>
            <a:r>
              <a:rPr lang="ru-RU" sz="1800" dirty="0"/>
              <a:t> </a:t>
            </a:r>
            <a:r>
              <a:rPr lang="en-US" sz="1800" dirty="0"/>
              <a:t>IEEE: Ethically </a:t>
            </a:r>
            <a:r>
              <a:rPr lang="en-US" sz="1800" dirty="0" err="1"/>
              <a:t>Alligned</a:t>
            </a:r>
            <a:r>
              <a:rPr lang="en-US" sz="1800" dirty="0"/>
              <a:t> Design</a:t>
            </a:r>
            <a:r>
              <a:rPr lang="ru-RU" sz="1800" dirty="0" smtClean="0"/>
              <a:t>;</a:t>
            </a:r>
            <a:endParaRPr lang="ru-RU" sz="1800" dirty="0"/>
          </a:p>
          <a:p>
            <a:r>
              <a:rPr lang="ru-RU" sz="1800" dirty="0" smtClean="0"/>
              <a:t>привлечение </a:t>
            </a:r>
            <a:r>
              <a:rPr lang="ru-RU" sz="1800" dirty="0"/>
              <a:t>российских ученых к исследованиям по тематике </a:t>
            </a:r>
            <a:r>
              <a:rPr lang="ru-RU" sz="1800" dirty="0" smtClean="0"/>
              <a:t>«Этика систем ИИ»</a:t>
            </a:r>
          </a:p>
          <a:p>
            <a:pPr marL="0" indent="0">
              <a:buNone/>
            </a:pPr>
            <a:r>
              <a:rPr lang="ru-RU" sz="1800" b="1" dirty="0" smtClean="0"/>
              <a:t>Состав рабочей группы:</a:t>
            </a:r>
            <a:endParaRPr lang="en-US" sz="1800" b="1" dirty="0" smtClean="0"/>
          </a:p>
          <a:p>
            <a:r>
              <a:rPr lang="ru-RU" sz="1800" dirty="0" err="1" smtClean="0"/>
              <a:t>Готовцев</a:t>
            </a:r>
            <a:r>
              <a:rPr lang="ru-RU" sz="1800" dirty="0" smtClean="0"/>
              <a:t> П.М., руководитель, координатор</a:t>
            </a:r>
          </a:p>
          <a:p>
            <a:r>
              <a:rPr lang="ru-RU" sz="1800" dirty="0" smtClean="0"/>
              <a:t>Карпов В.Э.</a:t>
            </a:r>
          </a:p>
          <a:p>
            <a:r>
              <a:rPr lang="ru-RU" sz="1800" dirty="0" err="1" smtClean="0"/>
              <a:t>Ройзензон</a:t>
            </a:r>
            <a:r>
              <a:rPr lang="ru-RU" sz="1800" dirty="0" smtClean="0"/>
              <a:t> Г.В.</a:t>
            </a:r>
          </a:p>
          <a:p>
            <a:r>
              <a:rPr lang="ru-RU" sz="1800" dirty="0" smtClean="0"/>
              <a:t>Овсянникова Е.Е.</a:t>
            </a:r>
            <a:endParaRPr lang="ru-RU" sz="1800" dirty="0"/>
          </a:p>
          <a:p>
            <a:pPr marL="0" indent="0" algn="ctr">
              <a:buNone/>
            </a:pPr>
            <a:r>
              <a:rPr lang="ru-RU" sz="1800" dirty="0" smtClean="0"/>
              <a:t>--------------------------------------------------------------------------------------------------------------</a:t>
            </a:r>
          </a:p>
          <a:p>
            <a:pPr marL="0" indent="0">
              <a:buNone/>
            </a:pPr>
            <a:r>
              <a:rPr lang="ru-RU" sz="1800" dirty="0" smtClean="0"/>
              <a:t>Научный </a:t>
            </a:r>
            <a:r>
              <a:rPr lang="ru-RU" sz="1800" dirty="0"/>
              <a:t>совет РАН по методологии искусственного интеллекта и когнитивных исследований.</a:t>
            </a:r>
          </a:p>
          <a:p>
            <a:pPr marL="0" indent="0">
              <a:buNone/>
            </a:pPr>
            <a:r>
              <a:rPr lang="ru-RU" sz="1800" b="1" dirty="0"/>
              <a:t>Секция «Этические проблемы искусственного интеллекта»</a:t>
            </a:r>
            <a:r>
              <a:rPr lang="ru-RU" sz="1800" dirty="0"/>
              <a:t> на</a:t>
            </a:r>
          </a:p>
          <a:p>
            <a:pPr marL="0" indent="0">
              <a:buNone/>
            </a:pPr>
            <a:r>
              <a:rPr lang="ru-RU" sz="1800" dirty="0"/>
              <a:t>базе Института философии РАН, философского факультета </a:t>
            </a:r>
            <a:r>
              <a:rPr lang="ru-RU" sz="1800" dirty="0" smtClean="0"/>
              <a:t>МГУ и РАИИ</a:t>
            </a:r>
            <a:endParaRPr lang="ru-RU" sz="18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52D8A-DE76-4FD7-BFF3-69E2BA5247BC}" type="slidenum">
              <a:rPr lang="ru-RU" smtClean="0"/>
              <a:t>12</a:t>
            </a:fld>
            <a:endParaRPr lang="ru-R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60032" y="4221088"/>
            <a:ext cx="2039268" cy="8142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9850" y="3634761"/>
            <a:ext cx="933052" cy="11726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533961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dirty="0" smtClean="0"/>
              <a:t>Этические вопросы в науке</a:t>
            </a:r>
            <a:endParaRPr lang="ru-RU" sz="32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dirty="0" smtClean="0"/>
              <a:t>Опасности, «вызовы» современного высокотехнологического мира</a:t>
            </a:r>
          </a:p>
          <a:p>
            <a:pPr lvl="1"/>
            <a:r>
              <a:rPr lang="ru-RU" dirty="0" smtClean="0"/>
              <a:t>Этика </a:t>
            </a:r>
            <a:r>
              <a:rPr lang="ru-RU" dirty="0" err="1" smtClean="0"/>
              <a:t>нанотехнологий</a:t>
            </a:r>
            <a:endParaRPr lang="ru-RU" dirty="0" smtClean="0"/>
          </a:p>
          <a:p>
            <a:pPr lvl="1"/>
            <a:r>
              <a:rPr lang="ru-RU" dirty="0" smtClean="0"/>
              <a:t>Этические проблемы </a:t>
            </a:r>
            <a:r>
              <a:rPr lang="ru-RU" dirty="0"/>
              <a:t>генных </a:t>
            </a:r>
            <a:r>
              <a:rPr lang="ru-RU" dirty="0" smtClean="0"/>
              <a:t>технологий</a:t>
            </a:r>
          </a:p>
          <a:p>
            <a:pPr lvl="1"/>
            <a:r>
              <a:rPr lang="ru-RU" dirty="0" smtClean="0"/>
              <a:t>Этика больших данных …</a:t>
            </a:r>
          </a:p>
          <a:p>
            <a:r>
              <a:rPr lang="ru-RU" dirty="0" smtClean="0"/>
              <a:t>Декларации </a:t>
            </a:r>
            <a:r>
              <a:rPr lang="ru-RU" dirty="0"/>
              <a:t>этических принципов научной </a:t>
            </a:r>
            <a:r>
              <a:rPr lang="ru-RU" dirty="0" smtClean="0"/>
              <a:t>деятельности: </a:t>
            </a:r>
          </a:p>
          <a:p>
            <a:pPr marL="457200" lvl="1" indent="0">
              <a:buNone/>
            </a:pPr>
            <a:r>
              <a:rPr lang="ru-RU" dirty="0" smtClean="0"/>
              <a:t>оценка </a:t>
            </a:r>
            <a:r>
              <a:rPr lang="ru-RU" dirty="0"/>
              <a:t>социальных и гуманитарных рисков научно-технических разработок и тех благ, которые они могут принести человеку и обществу. </a:t>
            </a:r>
            <a:endParaRPr lang="ru-RU" dirty="0" smtClean="0"/>
          </a:p>
          <a:p>
            <a:r>
              <a:rPr lang="ru-RU" dirty="0" smtClean="0"/>
              <a:t>Этика робототехники (</a:t>
            </a:r>
            <a:r>
              <a:rPr lang="en-US" dirty="0" smtClean="0"/>
              <a:t>UNESCO</a:t>
            </a:r>
            <a:r>
              <a:rPr lang="ru-RU" dirty="0" smtClean="0"/>
              <a:t>,</a:t>
            </a:r>
            <a:r>
              <a:rPr lang="en-US" dirty="0" smtClean="0"/>
              <a:t> 2017. </a:t>
            </a:r>
            <a:r>
              <a:rPr lang="en-US" dirty="0"/>
              <a:t>REPORT OF COMEST ON ROBOTICS </a:t>
            </a:r>
            <a:r>
              <a:rPr lang="en-US" dirty="0" smtClean="0"/>
              <a:t>ETHICS</a:t>
            </a:r>
            <a:r>
              <a:rPr lang="ru-RU" dirty="0" smtClean="0"/>
              <a:t>)</a:t>
            </a:r>
          </a:p>
          <a:p>
            <a:r>
              <a:rPr lang="ru-RU" dirty="0" smtClean="0"/>
              <a:t>Этические проблемы ИИ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52D8A-DE76-4FD7-BFF3-69E2BA5247BC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735301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/>
          </a:bodyPr>
          <a:lstStyle/>
          <a:p>
            <a:r>
              <a:rPr lang="ru-RU" sz="3200" b="1" dirty="0" smtClean="0"/>
              <a:t>Этические проблемы в ИИ</a:t>
            </a:r>
            <a:endParaRPr lang="ru-RU" sz="32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145435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ru-RU" dirty="0" smtClean="0"/>
              <a:t>Опасность «думающих машин»</a:t>
            </a:r>
          </a:p>
          <a:p>
            <a:r>
              <a:rPr lang="en-US" dirty="0"/>
              <a:t>Turing, A</a:t>
            </a:r>
            <a:r>
              <a:rPr lang="en-US" dirty="0" smtClean="0"/>
              <a:t>.</a:t>
            </a:r>
            <a:r>
              <a:rPr lang="ru-RU" dirty="0" smtClean="0"/>
              <a:t>,</a:t>
            </a:r>
            <a:r>
              <a:rPr lang="en-US" dirty="0" smtClean="0"/>
              <a:t> 1950. </a:t>
            </a:r>
            <a:r>
              <a:rPr lang="en-US" dirty="0"/>
              <a:t>Computing machinery and </a:t>
            </a:r>
            <a:r>
              <a:rPr lang="en-US" dirty="0" err="1"/>
              <a:t>Intellicence</a:t>
            </a:r>
            <a:r>
              <a:rPr lang="en-US" dirty="0" smtClean="0"/>
              <a:t>.</a:t>
            </a:r>
            <a:r>
              <a:rPr lang="ru-RU" dirty="0" smtClean="0"/>
              <a:t> Машинные ошибки</a:t>
            </a:r>
          </a:p>
          <a:p>
            <a:r>
              <a:rPr lang="en-US" dirty="0"/>
              <a:t>Wiener, </a:t>
            </a:r>
            <a:r>
              <a:rPr lang="en-US" dirty="0" smtClean="0"/>
              <a:t>N.</a:t>
            </a:r>
            <a:r>
              <a:rPr lang="ru-RU" dirty="0" smtClean="0"/>
              <a:t>, </a:t>
            </a:r>
            <a:r>
              <a:rPr lang="en-US" dirty="0" smtClean="0"/>
              <a:t>1960. </a:t>
            </a:r>
            <a:r>
              <a:rPr lang="en-US" dirty="0"/>
              <a:t>Some Moral and Technical Consequences of </a:t>
            </a:r>
            <a:r>
              <a:rPr lang="en-US" dirty="0" smtClean="0"/>
              <a:t>Automation</a:t>
            </a:r>
            <a:r>
              <a:rPr lang="ru-RU" dirty="0" smtClean="0"/>
              <a:t>. Опасность для человека и этические проблемы</a:t>
            </a:r>
          </a:p>
          <a:p>
            <a:r>
              <a:rPr lang="en-US" dirty="0" err="1"/>
              <a:t>Bostrom</a:t>
            </a:r>
            <a:r>
              <a:rPr lang="en-US" dirty="0"/>
              <a:t>, N., </a:t>
            </a:r>
            <a:r>
              <a:rPr lang="en-US" dirty="0" err="1" smtClean="0"/>
              <a:t>Yudkowsky</a:t>
            </a:r>
            <a:r>
              <a:rPr lang="en-US" dirty="0"/>
              <a:t>, E</a:t>
            </a:r>
            <a:r>
              <a:rPr lang="en-US" dirty="0" smtClean="0"/>
              <a:t>.</a:t>
            </a:r>
            <a:r>
              <a:rPr lang="ru-RU" dirty="0" smtClean="0"/>
              <a:t>, </a:t>
            </a:r>
            <a:r>
              <a:rPr lang="en-US" dirty="0" smtClean="0"/>
              <a:t>2011. </a:t>
            </a:r>
            <a:r>
              <a:rPr lang="en-US" dirty="0"/>
              <a:t>The Ethics of Artificial </a:t>
            </a:r>
            <a:r>
              <a:rPr lang="en-US" dirty="0" smtClean="0"/>
              <a:t>Intelligence</a:t>
            </a:r>
            <a:r>
              <a:rPr lang="ru-RU" dirty="0" smtClean="0"/>
              <a:t>. Негативные сценарии возможного развития ИИ</a:t>
            </a:r>
          </a:p>
          <a:p>
            <a:r>
              <a:rPr lang="en-US" b="1" dirty="0" smtClean="0"/>
              <a:t>IEEE</a:t>
            </a:r>
            <a:r>
              <a:rPr lang="ru-RU" b="1" dirty="0" smtClean="0"/>
              <a:t>,</a:t>
            </a:r>
            <a:r>
              <a:rPr lang="en-US" b="1" dirty="0" smtClean="0"/>
              <a:t> 2016. </a:t>
            </a:r>
            <a:r>
              <a:rPr lang="en-US" b="1" dirty="0"/>
              <a:t>Ethically </a:t>
            </a:r>
            <a:r>
              <a:rPr lang="en-US" b="1" dirty="0" err="1"/>
              <a:t>Alligned</a:t>
            </a:r>
            <a:r>
              <a:rPr lang="en-US" b="1" dirty="0"/>
              <a:t> </a:t>
            </a:r>
            <a:r>
              <a:rPr lang="en-US" b="1" dirty="0" smtClean="0"/>
              <a:t>Design</a:t>
            </a:r>
            <a:r>
              <a:rPr lang="ru-RU" dirty="0" smtClean="0"/>
              <a:t>.</a:t>
            </a:r>
            <a:br>
              <a:rPr lang="ru-RU" dirty="0" smtClean="0"/>
            </a:br>
            <a:r>
              <a:rPr lang="ru-RU" dirty="0" smtClean="0"/>
              <a:t>Основные </a:t>
            </a:r>
            <a:r>
              <a:rPr lang="ru-RU" dirty="0" err="1"/>
              <a:t>ближнесрочные</a:t>
            </a:r>
            <a:r>
              <a:rPr lang="ru-RU" dirty="0"/>
              <a:t> угрозы, связанные с внедрением автономных систем на базе </a:t>
            </a:r>
            <a:r>
              <a:rPr lang="ru-RU" dirty="0" smtClean="0"/>
              <a:t>ИИ</a:t>
            </a:r>
          </a:p>
          <a:p>
            <a:r>
              <a:rPr lang="en-US" dirty="0"/>
              <a:t>UNESCO</a:t>
            </a:r>
            <a:r>
              <a:rPr lang="ru-RU" dirty="0"/>
              <a:t>,</a:t>
            </a:r>
            <a:r>
              <a:rPr lang="en-US" dirty="0"/>
              <a:t> 2017. REPORT OF COMEST ON ROBOTICS ETHICS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52D8A-DE76-4FD7-BFF3-69E2BA5247BC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194173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>
            <a:noAutofit/>
          </a:bodyPr>
          <a:lstStyle/>
          <a:p>
            <a:r>
              <a:rPr lang="ru-RU" sz="3200" b="1" dirty="0" smtClean="0"/>
              <a:t>О чем идет речь</a:t>
            </a:r>
            <a:endParaRPr lang="ru-RU" sz="32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980728"/>
            <a:ext cx="5472608" cy="5040560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ru-RU" dirty="0" smtClean="0"/>
              <a:t>Этические проблемы ИИ:</a:t>
            </a:r>
          </a:p>
          <a:p>
            <a:r>
              <a:rPr lang="ru-RU" dirty="0" smtClean="0"/>
              <a:t>Опасность для человечества</a:t>
            </a:r>
          </a:p>
          <a:p>
            <a:r>
              <a:rPr lang="ru-RU" dirty="0" smtClean="0"/>
              <a:t>Социальные и правовые проблемы</a:t>
            </a:r>
          </a:p>
          <a:p>
            <a:r>
              <a:rPr lang="ru-RU" dirty="0" smtClean="0"/>
              <a:t>Этические аспекты </a:t>
            </a:r>
            <a:r>
              <a:rPr lang="ru-RU" b="1" dirty="0" smtClean="0"/>
              <a:t>применения</a:t>
            </a:r>
            <a:r>
              <a:rPr lang="ru-RU" dirty="0" smtClean="0"/>
              <a:t> систем ИИ</a:t>
            </a:r>
          </a:p>
          <a:p>
            <a:r>
              <a:rPr lang="ru-RU" dirty="0" smtClean="0"/>
              <a:t>Этика самих специалистов в области ИИ</a:t>
            </a:r>
            <a:endParaRPr lang="en-US" dirty="0" smtClean="0"/>
          </a:p>
          <a:p>
            <a:r>
              <a:rPr lang="ru-RU" dirty="0" smtClean="0"/>
              <a:t>…</a:t>
            </a:r>
          </a:p>
          <a:p>
            <a:pPr marL="0" indent="0">
              <a:buNone/>
            </a:pPr>
            <a:r>
              <a:rPr lang="ru-RU" dirty="0" smtClean="0"/>
              <a:t>При этом:</a:t>
            </a:r>
          </a:p>
          <a:p>
            <a:pPr marL="0" indent="0">
              <a:buNone/>
            </a:pPr>
            <a:r>
              <a:rPr lang="ru-RU" dirty="0" smtClean="0">
                <a:solidFill>
                  <a:srgbClr val="FF0000"/>
                </a:solidFill>
              </a:rPr>
              <a:t>Грядущая неизбежная стандартизация систем ИИ (</a:t>
            </a:r>
            <a:r>
              <a:rPr lang="en-US" dirty="0" smtClean="0">
                <a:solidFill>
                  <a:srgbClr val="FF0000"/>
                </a:solidFill>
              </a:rPr>
              <a:t>IEEE)</a:t>
            </a:r>
            <a:r>
              <a:rPr lang="ru-RU" dirty="0" smtClean="0">
                <a:solidFill>
                  <a:srgbClr val="FF0000"/>
                </a:solidFill>
              </a:rPr>
              <a:t> =</a:t>
            </a:r>
            <a:r>
              <a:rPr lang="en-US" dirty="0" smtClean="0">
                <a:solidFill>
                  <a:srgbClr val="FF0000"/>
                </a:solidFill>
              </a:rPr>
              <a:t>&gt;???</a:t>
            </a:r>
            <a:endParaRPr lang="ru-RU" dirty="0">
              <a:solidFill>
                <a:srgbClr val="FF0000"/>
              </a:solidFill>
            </a:endParaRPr>
          </a:p>
        </p:txBody>
      </p:sp>
      <p:pic>
        <p:nvPicPr>
          <p:cNvPr id="1026" name="Picture 2" descr="Image result for moral machine тесты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309" t="5585" r="17639" b="4941"/>
          <a:stretch/>
        </p:blipFill>
        <p:spPr bwMode="auto">
          <a:xfrm>
            <a:off x="5868144" y="836712"/>
            <a:ext cx="3001543" cy="20641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Объект 2"/>
          <p:cNvSpPr txBox="1">
            <a:spLocks/>
          </p:cNvSpPr>
          <p:nvPr/>
        </p:nvSpPr>
        <p:spPr>
          <a:xfrm>
            <a:off x="5580112" y="2956333"/>
            <a:ext cx="3384376" cy="2128851"/>
          </a:xfrm>
          <a:prstGeom prst="rect">
            <a:avLst/>
          </a:prstGeom>
        </p:spPr>
        <p:txBody>
          <a:bodyPr vert="horz" lIns="91440" tIns="45720" rIns="91440" bIns="45720" rtlCol="0">
            <a:normAutofit fontScale="7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900" dirty="0" smtClean="0">
                <a:hlinkClick r:id="rId3"/>
              </a:rPr>
              <a:t>http://moralmachine.mit.edu/</a:t>
            </a:r>
            <a:endParaRPr lang="en-US" sz="2900" dirty="0" smtClean="0"/>
          </a:p>
          <a:p>
            <a:pPr marL="0" indent="0">
              <a:buNone/>
            </a:pP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«Проблема вагонетки»: сделать выбор: разбить автомобиль, убив пассажиров, или задавить прохожих на переходе.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52D8A-DE76-4FD7-BFF3-69E2BA5247BC}" type="slidenum">
              <a:rPr lang="ru-RU" smtClean="0"/>
              <a:t>4</a:t>
            </a:fld>
            <a:endParaRPr lang="ru-RU"/>
          </a:p>
        </p:txBody>
      </p:sp>
      <p:sp>
        <p:nvSpPr>
          <p:cNvPr id="6" name="AutoShape 2" descr="Картинки по запросу знак качества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1028" name="Picture 4" descr="Картинки по запросу знак качества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806" y="5085184"/>
            <a:ext cx="527993" cy="5279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Картинки по запросу знак качества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34041" y="5373216"/>
            <a:ext cx="960041" cy="7008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Картинки по запросу стандартизация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4167" y="5085184"/>
            <a:ext cx="781161" cy="7241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Картинки по запросу стандартизация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3688" y="5583642"/>
            <a:ext cx="3168352" cy="9505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890588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/>
          </a:bodyPr>
          <a:lstStyle/>
          <a:p>
            <a:r>
              <a:rPr lang="ru-RU" sz="3200" b="1" dirty="0" smtClean="0"/>
              <a:t>Новая постановка задачи</a:t>
            </a:r>
            <a:endParaRPr lang="ru-RU" sz="32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30309" y="1556792"/>
            <a:ext cx="8229600" cy="2592288"/>
          </a:xfrm>
        </p:spPr>
        <p:txBody>
          <a:bodyPr/>
          <a:lstStyle/>
          <a:p>
            <a:pPr marL="0" indent="0">
              <a:buNone/>
            </a:pPr>
            <a:r>
              <a:rPr lang="ru-RU" b="1" dirty="0" smtClean="0"/>
              <a:t>Стандартизация</a:t>
            </a:r>
            <a:r>
              <a:rPr lang="ru-RU" dirty="0" smtClean="0"/>
              <a:t> </a:t>
            </a:r>
            <a:r>
              <a:rPr lang="en-US" dirty="0" smtClean="0"/>
              <a:t>=&gt;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Ответ на вопрос</a:t>
            </a:r>
            <a:r>
              <a:rPr lang="en-US" dirty="0" smtClean="0"/>
              <a:t>:</a:t>
            </a:r>
            <a:r>
              <a:rPr lang="ru-RU" dirty="0" smtClean="0"/>
              <a:t> </a:t>
            </a:r>
            <a:r>
              <a:rPr lang="ru-RU" i="1" dirty="0" smtClean="0"/>
              <a:t>насколько соответствует система ИИ этическим нормам</a:t>
            </a:r>
            <a:endParaRPr lang="en-US" i="1" dirty="0" smtClean="0"/>
          </a:p>
          <a:p>
            <a:pPr marL="0" indent="0">
              <a:buNone/>
            </a:pPr>
            <a:r>
              <a:rPr lang="en-US" b="1" dirty="0"/>
              <a:t>IEEE: Ethically </a:t>
            </a:r>
            <a:r>
              <a:rPr lang="en-US" b="1" dirty="0" err="1"/>
              <a:t>Alligned</a:t>
            </a:r>
            <a:r>
              <a:rPr lang="en-US" b="1" dirty="0"/>
              <a:t> </a:t>
            </a:r>
            <a:r>
              <a:rPr lang="en-US" b="1" dirty="0" smtClean="0"/>
              <a:t>Design</a:t>
            </a:r>
            <a:endParaRPr lang="ru-RU" b="1" dirty="0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52D8A-DE76-4FD7-BFF3-69E2BA5247BC}" type="slidenum">
              <a:rPr lang="ru-RU" smtClean="0"/>
              <a:t>5</a:t>
            </a:fld>
            <a:endParaRPr lang="ru-RU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2120" y="3212976"/>
            <a:ext cx="2671077" cy="33569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330309" y="4101172"/>
            <a:ext cx="5321811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Стандарты </a:t>
            </a:r>
            <a:r>
              <a:rPr lang="en-US" dirty="0" smtClean="0"/>
              <a:t>IEEE</a:t>
            </a:r>
            <a:r>
              <a:rPr lang="ru-RU" dirty="0" smtClean="0"/>
              <a:t>, основанные на</a:t>
            </a:r>
            <a:r>
              <a:rPr lang="en-US" dirty="0" smtClean="0"/>
              <a:t> </a:t>
            </a:r>
            <a:r>
              <a:rPr lang="en-US" i="1" dirty="0" smtClean="0"/>
              <a:t>Ethically </a:t>
            </a:r>
            <a:r>
              <a:rPr lang="en-US" i="1" dirty="0"/>
              <a:t>Aligned </a:t>
            </a:r>
            <a:r>
              <a:rPr lang="en-US" i="1" dirty="0" smtClean="0"/>
              <a:t>Design</a:t>
            </a:r>
            <a:endParaRPr lang="en-US" dirty="0"/>
          </a:p>
          <a:p>
            <a:pPr marL="285750" indent="-285750">
              <a:buFont typeface="Arial" pitchFamily="34" charset="0"/>
              <a:buChar char="•"/>
            </a:pPr>
            <a:r>
              <a:rPr lang="en-US" dirty="0" smtClean="0"/>
              <a:t>IEEE </a:t>
            </a:r>
            <a:r>
              <a:rPr lang="en-US" dirty="0"/>
              <a:t>P7000</a:t>
            </a:r>
            <a:r>
              <a:rPr lang="en-US" dirty="0" smtClean="0"/>
              <a:t>™ – </a:t>
            </a:r>
            <a:r>
              <a:rPr lang="en-US" i="1" dirty="0"/>
              <a:t>Model Process for Addressing Ethical </a:t>
            </a:r>
            <a:r>
              <a:rPr lang="en-US" i="1" dirty="0" smtClean="0"/>
              <a:t>Concerns During </a:t>
            </a:r>
            <a:r>
              <a:rPr lang="en-US" i="1" dirty="0"/>
              <a:t>System </a:t>
            </a:r>
            <a:r>
              <a:rPr lang="en-US" i="1" dirty="0" smtClean="0"/>
              <a:t>Design</a:t>
            </a:r>
            <a:endParaRPr lang="en-US" dirty="0"/>
          </a:p>
          <a:p>
            <a:pPr marL="285750" indent="-285750">
              <a:buFont typeface="Arial" pitchFamily="34" charset="0"/>
              <a:buChar char="•"/>
            </a:pPr>
            <a:r>
              <a:rPr lang="en-US" dirty="0"/>
              <a:t>IEEE P7001TM – Transparency of </a:t>
            </a:r>
            <a:r>
              <a:rPr lang="en-US" dirty="0" smtClean="0"/>
              <a:t>Autonomous Systems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dirty="0" smtClean="0"/>
              <a:t>IEEE </a:t>
            </a:r>
            <a:r>
              <a:rPr lang="en-US" dirty="0"/>
              <a:t>P7002TM – Data </a:t>
            </a:r>
            <a:r>
              <a:rPr lang="en-US" dirty="0" smtClean="0"/>
              <a:t>Privacy Process</a:t>
            </a:r>
            <a:endParaRPr lang="ru-RU" dirty="0"/>
          </a:p>
        </p:txBody>
      </p:sp>
      <p:pic>
        <p:nvPicPr>
          <p:cNvPr id="7" name="Picture 2" descr="Картинки по запросу сертификация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99991" y="1124744"/>
            <a:ext cx="1608113" cy="11486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617596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/>
          </a:bodyPr>
          <a:lstStyle/>
          <a:p>
            <a:r>
              <a:rPr lang="ru-RU" sz="3200" b="1" dirty="0" smtClean="0"/>
              <a:t>Понимание проблемы этики и ИИ</a:t>
            </a:r>
            <a:endParaRPr lang="ru-RU" sz="32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124744"/>
            <a:ext cx="8229600" cy="4525963"/>
          </a:xfrm>
        </p:spPr>
        <p:txBody>
          <a:bodyPr/>
          <a:lstStyle/>
          <a:p>
            <a:pPr marL="0" indent="0">
              <a:buNone/>
            </a:pPr>
            <a:r>
              <a:rPr lang="ru-RU" dirty="0" smtClean="0"/>
              <a:t>Основное отличие проблематики этики в ИИ от этики прочих областей:</a:t>
            </a:r>
          </a:p>
          <a:p>
            <a:pPr marL="0" indent="0">
              <a:buNone/>
            </a:pPr>
            <a:r>
              <a:rPr lang="en-US" dirty="0" smtClean="0"/>
              <a:t>1. </a:t>
            </a:r>
            <a:r>
              <a:rPr lang="ru-RU" dirty="0" smtClean="0"/>
              <a:t>ИИ-система – это система, автономно принимающая критические решения.</a:t>
            </a:r>
          </a:p>
          <a:p>
            <a:pPr marL="0" indent="0">
              <a:buNone/>
            </a:pPr>
            <a:r>
              <a:rPr lang="en-US" dirty="0" smtClean="0"/>
              <a:t>2. </a:t>
            </a:r>
            <a:r>
              <a:rPr lang="ru-RU" dirty="0" smtClean="0"/>
              <a:t>Основная проблема – определение того, насколько принимаемые ИИС решения соответствуют этическим нормам, т.е. насколько она «этична».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52D8A-DE76-4FD7-BFF3-69E2BA5247BC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75791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/>
          </a:bodyPr>
          <a:lstStyle/>
          <a:p>
            <a:r>
              <a:rPr lang="ru-RU" sz="3200" b="1" dirty="0" smtClean="0"/>
              <a:t>Перечень проблем</a:t>
            </a:r>
            <a:endParaRPr lang="ru-RU" sz="32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57403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dirty="0" smtClean="0"/>
              <a:t>Предмет </a:t>
            </a:r>
            <a:r>
              <a:rPr lang="ru-RU" dirty="0"/>
              <a:t>исследования этически обусловленного проектирования - ИИС, совершающие выбор того или иного </a:t>
            </a:r>
            <a:r>
              <a:rPr lang="ru-RU" b="1" dirty="0"/>
              <a:t>значимого действия </a:t>
            </a:r>
            <a:r>
              <a:rPr lang="ru-RU" dirty="0"/>
              <a:t>или решения. При этом совершение выбора осуществляется на основе некоторых </a:t>
            </a:r>
            <a:r>
              <a:rPr lang="ru-RU" b="1" dirty="0"/>
              <a:t>эвристик</a:t>
            </a:r>
            <a:r>
              <a:rPr lang="ru-RU" dirty="0"/>
              <a:t>, основанных на этических императивах.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smtClean="0"/>
              <a:t>Формализация. Вопросы </a:t>
            </a:r>
            <a:r>
              <a:rPr lang="ru-RU" dirty="0"/>
              <a:t>конструктивных определений и онтологий</a:t>
            </a:r>
            <a:r>
              <a:rPr lang="ru-RU" dirty="0" smtClean="0"/>
              <a:t>.</a:t>
            </a:r>
            <a:endParaRPr lang="ru-RU" dirty="0"/>
          </a:p>
          <a:p>
            <a:pPr marL="514350" indent="-514350">
              <a:buFont typeface="+mj-lt"/>
              <a:buAutoNum type="arabicPeriod"/>
            </a:pPr>
            <a:r>
              <a:rPr lang="ru-RU" dirty="0" smtClean="0"/>
              <a:t>Математический аппарат. Модели и методы.</a:t>
            </a:r>
            <a:endParaRPr lang="ru-RU" dirty="0"/>
          </a:p>
          <a:p>
            <a:pPr marL="514350" indent="-514350">
              <a:buFont typeface="+mj-lt"/>
              <a:buAutoNum type="arabicPeriod"/>
            </a:pPr>
            <a:r>
              <a:rPr lang="ru-RU" dirty="0" smtClean="0"/>
              <a:t>Этическая </a:t>
            </a:r>
            <a:r>
              <a:rPr lang="ru-RU" dirty="0"/>
              <a:t>верификации. </a:t>
            </a:r>
            <a:r>
              <a:rPr lang="ru-RU" dirty="0" smtClean="0"/>
              <a:t>Определение степени соответствия ИИС этическим нормам.</a:t>
            </a:r>
            <a:endParaRPr lang="ru-RU" dirty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52D8A-DE76-4FD7-BFF3-69E2BA5247BC}" type="slidenum">
              <a:rPr lang="ru-RU" smtClean="0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054524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rmAutofit/>
          </a:bodyPr>
          <a:lstStyle/>
          <a:p>
            <a:r>
              <a:rPr lang="ru-RU" sz="3200" b="1" dirty="0" smtClean="0"/>
              <a:t>Формализация этических понятий</a:t>
            </a:r>
            <a:endParaRPr lang="ru-RU" sz="32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052736"/>
            <a:ext cx="5770984" cy="5400600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ru-RU" dirty="0" smtClean="0"/>
              <a:t>Формальная этика: нахождение </a:t>
            </a:r>
            <a:r>
              <a:rPr lang="ru-RU" dirty="0"/>
              <a:t>формальных критериев </a:t>
            </a:r>
            <a:r>
              <a:rPr lang="ru-RU" dirty="0" smtClean="0"/>
              <a:t>«правильности</a:t>
            </a:r>
            <a:r>
              <a:rPr lang="ru-RU" dirty="0"/>
              <a:t>» поведения (</a:t>
            </a:r>
            <a:r>
              <a:rPr lang="ru-RU" dirty="0" smtClean="0"/>
              <a:t>алгебра </a:t>
            </a:r>
            <a:r>
              <a:rPr lang="ru-RU" dirty="0"/>
              <a:t>поступков).</a:t>
            </a:r>
            <a:endParaRPr lang="ru-RU" dirty="0" smtClean="0"/>
          </a:p>
          <a:p>
            <a:r>
              <a:rPr lang="en-US" dirty="0" err="1"/>
              <a:t>Gensler</a:t>
            </a:r>
            <a:r>
              <a:rPr lang="en-US" dirty="0"/>
              <a:t>, H.J. 1996. Formal Ethics. London, New York. </a:t>
            </a:r>
            <a:endParaRPr lang="ru-RU" dirty="0" smtClean="0"/>
          </a:p>
          <a:p>
            <a:r>
              <a:rPr lang="ru-RU" dirty="0" err="1" smtClean="0"/>
              <a:t>Лефевр</a:t>
            </a:r>
            <a:r>
              <a:rPr lang="ru-RU" dirty="0" smtClean="0"/>
              <a:t> </a:t>
            </a:r>
            <a:r>
              <a:rPr lang="ru-RU" dirty="0"/>
              <a:t>В. </a:t>
            </a:r>
            <a:r>
              <a:rPr lang="ru-RU" b="1" dirty="0"/>
              <a:t>Алгебра совести </a:t>
            </a:r>
            <a:r>
              <a:rPr lang="ru-RU" dirty="0"/>
              <a:t>/ </a:t>
            </a:r>
            <a:r>
              <a:rPr lang="ru-RU" dirty="0" err="1"/>
              <a:t>Пер.с</a:t>
            </a:r>
            <a:r>
              <a:rPr lang="ru-RU" dirty="0"/>
              <a:t> англ. М.: </a:t>
            </a:r>
            <a:r>
              <a:rPr lang="ru-RU" dirty="0" err="1"/>
              <a:t>Когито</a:t>
            </a:r>
            <a:r>
              <a:rPr lang="ru-RU" dirty="0"/>
              <a:t>-Центр, 2003. 426 с</a:t>
            </a:r>
            <a:endParaRPr lang="en-US" dirty="0"/>
          </a:p>
          <a:p>
            <a:pPr marL="0" indent="0" algn="ctr">
              <a:buNone/>
            </a:pPr>
            <a:r>
              <a:rPr lang="en-US" smtClean="0"/>
              <a:t>--------------------</a:t>
            </a:r>
            <a:r>
              <a:rPr lang="ru-RU" smtClean="0"/>
              <a:t>--------------------</a:t>
            </a:r>
            <a:endParaRPr lang="ru-RU" dirty="0" smtClean="0"/>
          </a:p>
          <a:p>
            <a:r>
              <a:rPr lang="ru-RU" sz="3100" dirty="0" smtClean="0"/>
              <a:t>Фоминых И.Б. Эмоции </a:t>
            </a:r>
            <a:r>
              <a:rPr lang="ru-RU" sz="3100" dirty="0"/>
              <a:t>как аппарат оценок поведения интеллектуальных систем. </a:t>
            </a:r>
            <a:r>
              <a:rPr lang="ru-RU" sz="3100" dirty="0" smtClean="0"/>
              <a:t>// </a:t>
            </a:r>
            <a:r>
              <a:rPr lang="ru-RU" sz="3100" dirty="0"/>
              <a:t>КИИ-2006. -М.: </a:t>
            </a:r>
            <a:r>
              <a:rPr lang="ru-RU" sz="3100" dirty="0" err="1"/>
              <a:t>Физматлит</a:t>
            </a:r>
            <a:r>
              <a:rPr lang="ru-RU" sz="3100" dirty="0"/>
              <a:t>, 2006, Т.2</a:t>
            </a:r>
            <a:r>
              <a:rPr lang="ru-RU" sz="3100" dirty="0" smtClean="0"/>
              <a:t>.</a:t>
            </a:r>
          </a:p>
          <a:p>
            <a:r>
              <a:rPr lang="ru-RU" sz="3100" dirty="0" smtClean="0"/>
              <a:t>Фоминых </a:t>
            </a:r>
            <a:r>
              <a:rPr lang="ru-RU" sz="3100" dirty="0"/>
              <a:t>И.Б. Классификация эмоций: информационный подход </a:t>
            </a:r>
            <a:r>
              <a:rPr lang="ru-RU" sz="3100" dirty="0" smtClean="0"/>
              <a:t>//</a:t>
            </a:r>
            <a:r>
              <a:rPr lang="ru-RU" sz="3100" dirty="0" err="1" smtClean="0"/>
              <a:t>ИМиМВ</a:t>
            </a:r>
            <a:r>
              <a:rPr lang="ru-RU" sz="3100" dirty="0" smtClean="0"/>
              <a:t> </a:t>
            </a:r>
            <a:r>
              <a:rPr lang="ru-RU" sz="3100" dirty="0"/>
              <a:t>в </a:t>
            </a:r>
            <a:r>
              <a:rPr lang="ru-RU" sz="3100" dirty="0" smtClean="0"/>
              <a:t>ИИ. </a:t>
            </a:r>
            <a:r>
              <a:rPr lang="ru-RU" sz="3100" dirty="0"/>
              <a:t>-М.: </a:t>
            </a:r>
            <a:r>
              <a:rPr lang="ru-RU" sz="3100" dirty="0" err="1"/>
              <a:t>Физматлит</a:t>
            </a:r>
            <a:r>
              <a:rPr lang="ru-RU" sz="3100" dirty="0"/>
              <a:t>, 2007, Т.2.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52D8A-DE76-4FD7-BFF3-69E2BA5247BC}" type="slidenum">
              <a:rPr lang="ru-RU" smtClean="0"/>
              <a:t>8</a:t>
            </a:fld>
            <a:endParaRPr lang="ru-RU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8184" y="1268760"/>
            <a:ext cx="1840280" cy="21269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4208" y="3140968"/>
            <a:ext cx="2287186" cy="19408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728362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Autofit/>
          </a:bodyPr>
          <a:lstStyle/>
          <a:p>
            <a:r>
              <a:rPr lang="ru-RU" sz="3200" b="1" dirty="0"/>
              <a:t>Математический аппарат. Модели и методы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145435"/>
          </a:xfrm>
        </p:spPr>
        <p:txBody>
          <a:bodyPr>
            <a:normAutofit fontScale="92500" lnSpcReduction="10000"/>
          </a:bodyPr>
          <a:lstStyle/>
          <a:p>
            <a:r>
              <a:rPr lang="ru-RU" dirty="0" smtClean="0"/>
              <a:t>Неклассические логики </a:t>
            </a:r>
            <a:br>
              <a:rPr lang="ru-RU" dirty="0" smtClean="0"/>
            </a:br>
            <a:r>
              <a:rPr lang="ru-RU" dirty="0" smtClean="0"/>
              <a:t>(В.К</a:t>
            </a:r>
            <a:r>
              <a:rPr lang="ru-RU" dirty="0"/>
              <a:t>. </a:t>
            </a:r>
            <a:r>
              <a:rPr lang="ru-RU" dirty="0" smtClean="0"/>
              <a:t>Финн, </a:t>
            </a:r>
            <a:r>
              <a:rPr lang="ru-RU" dirty="0"/>
              <a:t>О.П. </a:t>
            </a:r>
            <a:r>
              <a:rPr lang="ru-RU" dirty="0" smtClean="0"/>
              <a:t>Кузнецов, </a:t>
            </a:r>
            <a:r>
              <a:rPr lang="ru-RU" dirty="0"/>
              <a:t>В.Б. </a:t>
            </a:r>
            <a:r>
              <a:rPr lang="ru-RU" dirty="0" smtClean="0"/>
              <a:t>Тарасов, </a:t>
            </a:r>
            <a:r>
              <a:rPr lang="ru-RU" dirty="0"/>
              <a:t>В.Н. </a:t>
            </a:r>
            <a:r>
              <a:rPr lang="ru-RU" dirty="0" smtClean="0"/>
              <a:t>Вагин</a:t>
            </a:r>
            <a:r>
              <a:rPr lang="ru-RU" dirty="0"/>
              <a:t>, А.С. Карпенко, …)</a:t>
            </a:r>
            <a:endParaRPr lang="ru-RU" dirty="0" smtClean="0"/>
          </a:p>
          <a:p>
            <a:r>
              <a:rPr lang="ru-RU" dirty="0" smtClean="0"/>
              <a:t>Вероятностные модели и нечеткая логика</a:t>
            </a:r>
            <a:endParaRPr lang="en-US" dirty="0" smtClean="0"/>
          </a:p>
          <a:p>
            <a:r>
              <a:rPr lang="ru-RU" dirty="0" smtClean="0"/>
              <a:t>Методы </a:t>
            </a:r>
            <a:r>
              <a:rPr lang="ru-RU" dirty="0"/>
              <a:t>вербального анализа решений </a:t>
            </a:r>
            <a:r>
              <a:rPr lang="ru-RU" dirty="0" smtClean="0"/>
              <a:t>(О.И. Ларичев)</a:t>
            </a:r>
          </a:p>
          <a:p>
            <a:r>
              <a:rPr lang="ru-RU" dirty="0" smtClean="0"/>
              <a:t>…</a:t>
            </a:r>
          </a:p>
          <a:p>
            <a:pPr marL="0" indent="0">
              <a:buNone/>
            </a:pPr>
            <a:r>
              <a:rPr lang="ru-RU" i="1" dirty="0" smtClean="0"/>
              <a:t>Базовый </a:t>
            </a:r>
            <a:r>
              <a:rPr lang="ru-RU" i="1" dirty="0"/>
              <a:t>набор инструментальных средств, позволяющих решить задачу формализации этических норм, на настоящий момент имеется.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52D8A-DE76-4FD7-BFF3-69E2BA5247BC}" type="slidenum">
              <a:rPr lang="ru-RU" smtClean="0"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4817100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169</TotalTime>
  <Words>772</Words>
  <Application>Microsoft Office PowerPoint</Application>
  <PresentationFormat>Экран (4:3)</PresentationFormat>
  <Paragraphs>105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Тема Office</vt:lpstr>
      <vt:lpstr>О проблемах этики в искусственном интеллекте Попытка конструктивной постановки задачи</vt:lpstr>
      <vt:lpstr>Этические вопросы в науке</vt:lpstr>
      <vt:lpstr>Этические проблемы в ИИ</vt:lpstr>
      <vt:lpstr>О чем идет речь</vt:lpstr>
      <vt:lpstr>Новая постановка задачи</vt:lpstr>
      <vt:lpstr>Понимание проблемы этики и ИИ</vt:lpstr>
      <vt:lpstr>Перечень проблем</vt:lpstr>
      <vt:lpstr>Формализация этических понятий</vt:lpstr>
      <vt:lpstr>Математический аппарат. Модели и методы</vt:lpstr>
      <vt:lpstr>Верификация</vt:lpstr>
      <vt:lpstr>Заключение</vt:lpstr>
      <vt:lpstr>Оргструктуры</vt:lpstr>
    </vt:vector>
  </TitlesOfParts>
  <Company>*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karpov</dc:creator>
  <cp:lastModifiedBy>karpov</cp:lastModifiedBy>
  <cp:revision>30</cp:revision>
  <dcterms:created xsi:type="dcterms:W3CDTF">2017-11-25T09:36:52Z</dcterms:created>
  <dcterms:modified xsi:type="dcterms:W3CDTF">2017-12-05T20:34:12Z</dcterms:modified>
</cp:coreProperties>
</file>