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77" r:id="rId3"/>
    <p:sldId id="278" r:id="rId4"/>
    <p:sldId id="279" r:id="rId5"/>
    <p:sldId id="283" r:id="rId6"/>
    <p:sldId id="292" r:id="rId7"/>
    <p:sldId id="280" r:id="rId8"/>
    <p:sldId id="282" r:id="rId9"/>
    <p:sldId id="287" r:id="rId10"/>
    <p:sldId id="288" r:id="rId11"/>
    <p:sldId id="284" r:id="rId12"/>
    <p:sldId id="285" r:id="rId13"/>
    <p:sldId id="275" r:id="rId14"/>
    <p:sldId id="262" r:id="rId15"/>
    <p:sldId id="273" r:id="rId16"/>
    <p:sldId id="259" r:id="rId17"/>
    <p:sldId id="260" r:id="rId18"/>
    <p:sldId id="274" r:id="rId19"/>
    <p:sldId id="276" r:id="rId20"/>
    <p:sldId id="258" r:id="rId21"/>
    <p:sldId id="266" r:id="rId22"/>
    <p:sldId id="286" r:id="rId23"/>
    <p:sldId id="289" r:id="rId24"/>
    <p:sldId id="290" r:id="rId25"/>
    <p:sldId id="291" r:id="rId26"/>
    <p:sldId id="269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898D-78F2-4BEB-938B-E37477E42E98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9CDF-F4EA-427D-A61D-C1F7225D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9CDF-F4EA-427D-A61D-C1F7225D2D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151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Ценностно-ориентированное </a:t>
            </a:r>
            <a:r>
              <a:rPr lang="ru-RU" sz="27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проектирование в сервисной 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робототехнике </a:t>
            </a:r>
            <a:r>
              <a:rPr lang="en-US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кейс «Зловещая долина»)</a:t>
            </a:r>
            <a:b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700" dirty="0">
              <a:solidFill>
                <a:schemeClr val="tx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168" y="3075806"/>
            <a:ext cx="7596336" cy="2016224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Авторы доклада: </a:t>
            </a:r>
          </a:p>
          <a:p>
            <a:endParaRPr lang="ru-RU" sz="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Е.В. Середкина,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к.филос.н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., доц. каф.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ФиП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ПНИПУ,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руков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направления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HRI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«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Промобот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И.И. Безукладников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директор ИЦ ИТ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робототехники ПНИПУ,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к.т.н., доц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каф. АТ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ПНИПУ</a:t>
            </a:r>
          </a:p>
          <a:p>
            <a:endParaRPr lang="ru-RU" sz="1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19622"/>
            <a:ext cx="597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Исследовательский семинар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«Этические проблемы искусственного интеллекта»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базе РАИИ и кафедры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Этики Философского факультета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МГУ (23.04.2021).</a:t>
            </a:r>
            <a:endParaRPr lang="en-US" dirty="0"/>
          </a:p>
        </p:txBody>
      </p:sp>
      <p:pic>
        <p:nvPicPr>
          <p:cNvPr id="1026" name="Picture 2" descr="D:\Helene\Downloads\Логотип+ПНИПУ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7934"/>
            <a:ext cx="546274" cy="5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lene\Downloads\Logo Prom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8097"/>
            <a:ext cx="10081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75656" y="3555452"/>
            <a:ext cx="0" cy="10801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208" y="51470"/>
            <a:ext cx="7315200" cy="8640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Ценностно-чувствительный дизайн»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Value-Sensitive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Design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VSD)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35646"/>
            <a:ext cx="646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Co-directed </a:t>
            </a:r>
            <a:r>
              <a:rPr lang="en-US" altLang="en-US" dirty="0">
                <a:latin typeface="Cambria" pitchFamily="18" charset="0"/>
              </a:rPr>
              <a:t>by </a:t>
            </a:r>
            <a:r>
              <a:rPr lang="en-US" altLang="en-US" dirty="0" err="1">
                <a:latin typeface="Cambria" pitchFamily="18" charset="0"/>
              </a:rPr>
              <a:t>Batya</a:t>
            </a:r>
            <a:r>
              <a:rPr lang="en-US" altLang="en-US" dirty="0">
                <a:latin typeface="Cambria" pitchFamily="18" charset="0"/>
              </a:rPr>
              <a:t> Friedman and David Hendry of the Information School, the Value Sensitive Design Lab is a group of VSD researchers and designers at the University of Washington. </a:t>
            </a:r>
            <a:endParaRPr lang="de-DE" altLang="en-US" dirty="0">
              <a:latin typeface="Cambria" pitchFamily="18" charset="0"/>
            </a:endParaRPr>
          </a:p>
          <a:p>
            <a:pPr lvl="1"/>
            <a:r>
              <a:rPr lang="en-US" altLang="en-US" dirty="0">
                <a:solidFill>
                  <a:schemeClr val="tx2"/>
                </a:solidFill>
                <a:latin typeface="Cambria" pitchFamily="18" charset="0"/>
              </a:rPr>
              <a:t>https://vsdesign.org/thelab/</a:t>
            </a:r>
          </a:p>
          <a:p>
            <a:endParaRPr lang="en-US" altLang="en-US" dirty="0">
              <a:latin typeface="Cambria" pitchFamily="18" charset="0"/>
            </a:endParaRPr>
          </a:p>
          <a:p>
            <a:r>
              <a:rPr lang="en-US" altLang="en-US" dirty="0">
                <a:latin typeface="Cambria" pitchFamily="18" charset="0"/>
              </a:rPr>
              <a:t>The VSD Lab has created a number of toolkits and other creative works</a:t>
            </a:r>
          </a:p>
          <a:p>
            <a:r>
              <a:rPr lang="en-US" altLang="en-US" dirty="0">
                <a:latin typeface="Cambria" pitchFamily="18" charset="0"/>
              </a:rPr>
              <a:t>17 methods</a:t>
            </a:r>
            <a:r>
              <a:rPr lang="en-US" altLang="en-US" dirty="0" smtClean="0">
                <a:latin typeface="Cambria" pitchFamily="18" charset="0"/>
              </a:rPr>
              <a:t>:</a:t>
            </a:r>
            <a:endParaRPr lang="ru-RU" altLang="en-US" dirty="0" smtClean="0">
              <a:latin typeface="Cambria" pitchFamily="18" charset="0"/>
            </a:endParaRPr>
          </a:p>
          <a:p>
            <a:pPr lvl="1"/>
            <a:r>
              <a:rPr lang="en-US" altLang="en-US" dirty="0">
                <a:solidFill>
                  <a:schemeClr val="tx2"/>
                </a:solidFill>
                <a:latin typeface="Cambria" pitchFamily="18" charset="0"/>
              </a:rPr>
              <a:t>https://vsdesign.org/vsd</a:t>
            </a:r>
            <a:r>
              <a:rPr lang="en-US" altLang="en-US" dirty="0" smtClean="0">
                <a:solidFill>
                  <a:schemeClr val="tx2"/>
                </a:solidFill>
                <a:latin typeface="Cambria" pitchFamily="18" charset="0"/>
              </a:rPr>
              <a:t>/</a:t>
            </a:r>
            <a:endParaRPr lang="en-US" alt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3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2007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Вызов техники: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Принуждение к адаптации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D:\Helene\Desktop\ЭТИКА ИИ\8177iy6rD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1630"/>
            <a:ext cx="2032763" cy="299762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ukrBx9o_ATs1eUaP7Ru-dbm-KDa-gnfP82A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11" y="1472417"/>
            <a:ext cx="2143125" cy="214312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867894"/>
            <a:ext cx="265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Проф. </a:t>
            </a:r>
            <a:r>
              <a:rPr lang="ru-RU" altLang="zh-CN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Армин</a:t>
            </a:r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zh-CN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Грунвальд</a:t>
            </a:r>
            <a:endParaRPr lang="ru-RU" altLang="zh-CN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Директор </a:t>
            </a:r>
            <a:r>
              <a:rPr lang="en-US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ITAS, </a:t>
            </a:r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г. Карлсруэ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0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1510"/>
            <a:ext cx="7315200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Новая парадигма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проектирования технических устройств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91631"/>
            <a:ext cx="7315200" cy="324039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Технологии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должны быть заточены под человека, а не люди должны соответствовать несовершенной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технике (!) </a:t>
            </a: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Проблема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адаптации стала ключевой для Этической комиссии в Германии в 2017 году, которая разрабатывала этическое руководство по программированию и использованию беспилотных автомобилей. Там прямо сказано, что «технические системы должны адаптироваться к сложному поведению человека, нельзя требовать от человека повышенных усилий по адаптации».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5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92087"/>
          </a:xfrm>
        </p:spPr>
        <p:txBody>
          <a:bodyPr/>
          <a:lstStyle/>
          <a:p>
            <a:r>
              <a:rPr lang="ru-RU" dirty="0" smtClean="0"/>
              <a:t>Грант РФФИ-2021</a:t>
            </a:r>
            <a:r>
              <a:rPr lang="en-US" dirty="0" smtClean="0"/>
              <a:t>/</a:t>
            </a:r>
            <a:r>
              <a:rPr lang="ru-RU" dirty="0" smtClean="0"/>
              <a:t>2022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7614"/>
            <a:ext cx="7315200" cy="33844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№ 20-411-590002 </a:t>
            </a:r>
            <a:r>
              <a:rPr lang="ru-RU" dirty="0" err="1"/>
              <a:t>р_а_Пермский</a:t>
            </a:r>
            <a:r>
              <a:rPr lang="ru-RU" dirty="0"/>
              <a:t> </a:t>
            </a:r>
            <a:r>
              <a:rPr lang="ru-RU" dirty="0" smtClean="0"/>
              <a:t>край «Теоретические </a:t>
            </a:r>
            <a:r>
              <a:rPr lang="ru-RU" dirty="0"/>
              <a:t>основы прикладного антропоморфизма в робототехнике для успешной интеграции роботов в общество (на примере сервисных роботов </a:t>
            </a:r>
            <a:r>
              <a:rPr lang="ru-RU" dirty="0" err="1"/>
              <a:t>Промобот</a:t>
            </a:r>
            <a:r>
              <a:rPr lang="ru-RU" dirty="0"/>
              <a:t> в Пермском крае</a:t>
            </a:r>
            <a:r>
              <a:rPr lang="ru-RU" dirty="0" smtClean="0"/>
              <a:t>)».</a:t>
            </a:r>
          </a:p>
          <a:p>
            <a:pPr marL="45720" indent="0">
              <a:buNone/>
            </a:pPr>
            <a:r>
              <a:rPr lang="ru-RU" dirty="0" smtClean="0"/>
              <a:t>Участники гранта:</a:t>
            </a:r>
          </a:p>
          <a:p>
            <a:r>
              <a:rPr lang="ru-RU" dirty="0"/>
              <a:t>Середкина Елена Владимировна (Р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Безукладников </a:t>
            </a:r>
            <a:r>
              <a:rPr lang="ru-RU" dirty="0"/>
              <a:t>Игорь Игоревич</a:t>
            </a:r>
          </a:p>
          <a:p>
            <a:r>
              <a:rPr lang="ru-RU" dirty="0" smtClean="0"/>
              <a:t>Бурова </a:t>
            </a:r>
            <a:r>
              <a:rPr lang="ru-RU" dirty="0"/>
              <a:t>Ольга Аркадьевна</a:t>
            </a:r>
          </a:p>
          <a:p>
            <a:r>
              <a:rPr lang="ru-RU" dirty="0"/>
              <a:t>Долгих Михаил Сергеевич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1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3152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Прикладной антропоморфизм в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HRI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761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Антропоморфизм - это наделение нечеловеческих объектов человеческими свойствами и характеристиками.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Традиционно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антропоморфизм рассматривается как когнитивная ошибка или незрелость, характерная для маленьких детей или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«первобытных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людей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». Переоценка А. в современной науке.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рамках настоящего исследования предлагается альтернативный подход, трактующий антропоморфизм как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эволюционный механизм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адаптации к «чуждому» внешнему миру.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этом смысле можно говорить о «прикладном антропоморфизме»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эффективном инструменте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для облегчения взаимодействия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между человеком и роботом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HRI= Human-Robot Interaction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5760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Антропоморфизм в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робототехнике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D:\Helene\Desktop\Антропоморфизм\ЧЕРНОВИК\END\PICS\142363607112202810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6316"/>
            <a:ext cx="3548041" cy="20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lene\Desktop\Антропоморфизм\ЧЕРНОВИК\END\PICS\800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6316"/>
            <a:ext cx="3805147" cy="38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elene\Desktop\Антропоморфизм\ЧЕРНОВИК\END\PICS\(Изображение JPEG, 840 × 560 пикселов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0" y="3189177"/>
            <a:ext cx="2583285" cy="17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elene\Desktop\Антропоморфизм\ЧЕРНОВИК\END\PICS\0 BWkGO29RR42niij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89177"/>
            <a:ext cx="1171777" cy="17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6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Условия активации антропоморфных проекций</a:t>
            </a:r>
            <a:r>
              <a:rPr lang="de-DE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de-DE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 пользователя 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98172"/>
            <a:ext cx="7924800" cy="3477834"/>
          </a:xfrm>
        </p:spPr>
        <p:txBody>
          <a:bodyPr>
            <a:no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центре внимания находятся два ключевых фактора: </a:t>
            </a:r>
            <a:endParaRPr lang="de-DE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de-DE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человекоподобный (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антропоморфизирующий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внешний вид; </a:t>
            </a: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de-DE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автономное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движение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поведение.</a:t>
            </a: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Теоретические исследования показывают, что усиление даже одного из этих факторов позволяет роботу достичь «социального порога»: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 начинают воспринимать его в качестве социального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агента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Мы сформулировали ДВА принципа: 1) принцип асимметрии; 2) принцип согласованности.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15200" cy="57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Принцип асимметрии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75606"/>
            <a:ext cx="7315200" cy="265464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Поведенческий реализм важнее высоко антропоморфной внешности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(!)</a:t>
            </a:r>
            <a:endParaRPr lang="de-DE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→ «Зловещая долина»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de-DE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→ относительная гармония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54788" y="2523505"/>
            <a:ext cx="36004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54788" y="2523505"/>
            <a:ext cx="0" cy="463712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54788" y="2987217"/>
            <a:ext cx="36004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8104" y="2354228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Снизить антропоморфизм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4828" y="2791044"/>
            <a:ext cx="3238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Усилить поведенческий реализм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92" y="245845"/>
            <a:ext cx="7315200" cy="64954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Принцип согласованности 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03598"/>
            <a:ext cx="7315200" cy="3456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Речь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идет о синхронизации внешности и поведения робота.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Они должны быть согласованы!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511"/>
            <a:ext cx="7315200" cy="100811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Решение проблемы «Зловещей долины»!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07655"/>
            <a:ext cx="7315200" cy="30243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Теоретические принципы прикладного антропоморфизма могут помочь решить проблему «Зловещей долины» в робототехнике!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4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73152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Истоки этики робототехники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31590"/>
            <a:ext cx="7315200" cy="3600431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Итальянский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профессор морального богословия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техноэтики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Папского университета Святого Креста в Риме Хосе М.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Галван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рассматривал этику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робототехники как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ветвь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технической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этики…</a:t>
            </a:r>
          </a:p>
          <a:p>
            <a:pPr marL="4572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Термин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робоэтика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 был введен итальянским профессором из Школы робототехники Института электроники, информационной техники и телекоммуникаций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Джанмарко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Веруджио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2002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</a:p>
          <a:p>
            <a:pPr marL="4572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Veruggio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G. The birth of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roboethics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/ Proceedings of the IEEE International Conference on Robotics and Automation: Workshop on Robot Ethics, Barcelona, Spain, 18 April 2005.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Tzafestas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S. G. (2018).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Roboethics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: Fundamental concepts and future prospects // Information. 2018. N 9(6): 148. </a:t>
            </a:r>
            <a:endParaRPr lang="ru-RU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7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470"/>
            <a:ext cx="73152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Феномен «Зловещей долины»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84320"/>
            <a:ext cx="4896544" cy="389232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75806"/>
            <a:ext cx="4680520" cy="94699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Масахиро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Мори,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профессор Токийского технологического института,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1970 г. опубликовал свое эссе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«Зловещая долина» (на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япон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bukimi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no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tani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в журнале 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Energy,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издаваемого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Esso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японской дочерней компанией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Standard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Oil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de-DE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2" y="1182958"/>
            <a:ext cx="2446190" cy="167682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58628" y="3939902"/>
            <a:ext cx="4561444" cy="946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Английское название 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Uncanny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valley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впервые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появилось в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1978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г.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в книге «Роботы: факты, вымысел и предсказание», написанной британским искусствоведом </a:t>
            </a:r>
            <a:r>
              <a:rPr lang="ru-RU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Джасией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Райхардт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de-DE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 descr="D:\Helene\Desktop\ОСЕНЬ 2020\ПЕРМЬ КОНФ ИИ Роботы окт 2020\Фото\Masahiro Mori Uncanny Valley-13389190460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50" y="1182955"/>
            <a:ext cx="1965030" cy="1676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2" name="Picture 4" descr="D:\Helene\Desktop\ОСЕНЬ 2020\ПЕРМЬ КОНФ ИИ Роботы окт 2020\Фото\Uncanny Valley Article Energy By Masahiro Mori-13389210575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4320"/>
            <a:ext cx="2809535" cy="38818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7405" y="4450682"/>
            <a:ext cx="2816258" cy="525958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Спецвыпуск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журнала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Energy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под названием «Роботы и мышление» (1970) </a:t>
            </a:r>
            <a:endParaRPr lang="en-US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925692" y="4548579"/>
            <a:ext cx="70567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925692" y="3921844"/>
            <a:ext cx="70567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5692" y="456648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Уровень визуальной</a:t>
            </a:r>
          </a:p>
          <a:p>
            <a:r>
              <a:rPr lang="ru-RU" sz="1200" dirty="0" err="1" smtClean="0"/>
              <a:t>антропоморфизации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32567" y="3945727"/>
            <a:ext cx="18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Уровень поведенческой</a:t>
            </a:r>
          </a:p>
          <a:p>
            <a:r>
              <a:rPr lang="ru-RU" sz="1200" dirty="0" err="1" smtClean="0"/>
              <a:t>антропоморфизации</a:t>
            </a:r>
            <a:endParaRPr lang="en-US" sz="1200" dirty="0"/>
          </a:p>
        </p:txBody>
      </p:sp>
      <p:sp>
        <p:nvSpPr>
          <p:cNvPr id="9" name="Овал 8"/>
          <p:cNvSpPr/>
          <p:nvPr/>
        </p:nvSpPr>
        <p:spPr>
          <a:xfrm>
            <a:off x="3491880" y="440739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3491880" y="377782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35353" y="3926610"/>
            <a:ext cx="57606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6"/>
          </p:cNvCxnSpPr>
          <p:nvPr/>
        </p:nvCxnSpPr>
        <p:spPr>
          <a:xfrm>
            <a:off x="3779912" y="3921844"/>
            <a:ext cx="57606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635896" y="843558"/>
            <a:ext cx="0" cy="395376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8112" y="37659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низкий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568" y="440292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низкий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544" y="3768661"/>
            <a:ext cx="800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высокий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8726" y="4407392"/>
            <a:ext cx="80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высокий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49575" y="609476"/>
            <a:ext cx="0" cy="316835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51389" y="2499742"/>
            <a:ext cx="7068720" cy="4443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0800000">
            <a:off x="515409" y="1458152"/>
            <a:ext cx="461665" cy="1276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отношение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>
            <a:off x="527323" y="674432"/>
            <a:ext cx="461665" cy="2269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/>
              <a:t>+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14351" y="3563411"/>
            <a:ext cx="461665" cy="1692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/>
              <a:t>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79712" y="382218"/>
            <a:ext cx="55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Точка синхронизации поведения и внешнего вида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010653" y="1175056"/>
            <a:ext cx="6888938" cy="2551296"/>
          </a:xfrm>
          <a:custGeom>
            <a:avLst/>
            <a:gdLst>
              <a:gd name="connsiteX0" fmla="*/ 0 w 6888938"/>
              <a:gd name="connsiteY0" fmla="*/ 2551296 h 2551296"/>
              <a:gd name="connsiteX1" fmla="*/ 1106905 w 6888938"/>
              <a:gd name="connsiteY1" fmla="*/ 2489419 h 2551296"/>
              <a:gd name="connsiteX2" fmla="*/ 1980054 w 6888938"/>
              <a:gd name="connsiteY2" fmla="*/ 1905028 h 2551296"/>
              <a:gd name="connsiteX3" fmla="*/ 2344439 w 6888938"/>
              <a:gd name="connsiteY3" fmla="*/ 1135007 h 2551296"/>
              <a:gd name="connsiteX4" fmla="*/ 2523194 w 6888938"/>
              <a:gd name="connsiteY4" fmla="*/ 234358 h 2551296"/>
              <a:gd name="connsiteX5" fmla="*/ 2633197 w 6888938"/>
              <a:gd name="connsiteY5" fmla="*/ 21227 h 2551296"/>
              <a:gd name="connsiteX6" fmla="*/ 2853203 w 6888938"/>
              <a:gd name="connsiteY6" fmla="*/ 41852 h 2551296"/>
              <a:gd name="connsiteX7" fmla="*/ 3932607 w 6888938"/>
              <a:gd name="connsiteY7" fmla="*/ 323735 h 2551296"/>
              <a:gd name="connsiteX8" fmla="*/ 5342021 w 6888938"/>
              <a:gd name="connsiteY8" fmla="*/ 433738 h 2551296"/>
              <a:gd name="connsiteX9" fmla="*/ 6565804 w 6888938"/>
              <a:gd name="connsiteY9" fmla="*/ 474989 h 2551296"/>
              <a:gd name="connsiteX10" fmla="*/ 6888938 w 6888938"/>
              <a:gd name="connsiteY10" fmla="*/ 495615 h 255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8938" h="2551296">
                <a:moveTo>
                  <a:pt x="0" y="2551296"/>
                </a:moveTo>
                <a:lnTo>
                  <a:pt x="1106905" y="2489419"/>
                </a:lnTo>
                <a:cubicBezTo>
                  <a:pt x="1436914" y="2381708"/>
                  <a:pt x="1773799" y="2130763"/>
                  <a:pt x="1980054" y="1905028"/>
                </a:cubicBezTo>
                <a:cubicBezTo>
                  <a:pt x="2186309" y="1679293"/>
                  <a:pt x="2253916" y="1413452"/>
                  <a:pt x="2344439" y="1135007"/>
                </a:cubicBezTo>
                <a:cubicBezTo>
                  <a:pt x="2434962" y="856562"/>
                  <a:pt x="2475068" y="419988"/>
                  <a:pt x="2523194" y="234358"/>
                </a:cubicBezTo>
                <a:cubicBezTo>
                  <a:pt x="2571320" y="48728"/>
                  <a:pt x="2578195" y="53311"/>
                  <a:pt x="2633197" y="21227"/>
                </a:cubicBezTo>
                <a:cubicBezTo>
                  <a:pt x="2688199" y="-10857"/>
                  <a:pt x="2636635" y="-8566"/>
                  <a:pt x="2853203" y="41852"/>
                </a:cubicBezTo>
                <a:cubicBezTo>
                  <a:pt x="3069771" y="92270"/>
                  <a:pt x="3517804" y="258421"/>
                  <a:pt x="3932607" y="323735"/>
                </a:cubicBezTo>
                <a:cubicBezTo>
                  <a:pt x="4347410" y="389049"/>
                  <a:pt x="4903155" y="408529"/>
                  <a:pt x="5342021" y="433738"/>
                </a:cubicBezTo>
                <a:cubicBezTo>
                  <a:pt x="5780887" y="458947"/>
                  <a:pt x="6307985" y="464676"/>
                  <a:pt x="6565804" y="474989"/>
                </a:cubicBezTo>
                <a:cubicBezTo>
                  <a:pt x="6823623" y="485302"/>
                  <a:pt x="6835082" y="511657"/>
                  <a:pt x="6888938" y="495615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315200" cy="8655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Актуальная схема 2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68316"/>
            <a:ext cx="2520280" cy="915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ВАР как «мошеннические технологии»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168316"/>
            <a:ext cx="2520280" cy="915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ВАР как инструмент самопознания и дополненной реальности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3168316"/>
            <a:ext cx="2520280" cy="915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«Демократия объектов»</a:t>
            </a:r>
          </a:p>
        </p:txBody>
      </p: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flipH="1">
            <a:off x="1799692" y="2427734"/>
            <a:ext cx="1044116" cy="740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0"/>
          </p:cNvCxnSpPr>
          <p:nvPr/>
        </p:nvCxnSpPr>
        <p:spPr>
          <a:xfrm flipV="1">
            <a:off x="4608004" y="2139702"/>
            <a:ext cx="0" cy="1028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0"/>
          </p:cNvCxnSpPr>
          <p:nvPr/>
        </p:nvCxnSpPr>
        <p:spPr>
          <a:xfrm flipH="1" flipV="1">
            <a:off x="6300192" y="2427734"/>
            <a:ext cx="1116124" cy="740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79712" y="1707654"/>
            <a:ext cx="54006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Онтологические и этические основы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HRI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кейс </a:t>
            </a:r>
            <a:r>
              <a:rPr lang="ru-RU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высокоантропоморфных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роботов (ВАР)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1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7"/>
            <a:ext cx="7315200" cy="7920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Сценарий 1. Запрет на ВАР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75606"/>
            <a:ext cx="7315200" cy="3456415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threat to distinctiveness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hypothesis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(F. Ferrari, M.P. Paladino, J.Jetten,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2016)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высокоантропоморфные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роботы как угроза самобытности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отличимости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человека.</a:t>
            </a: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Критика Ш.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Таркл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с позиций этики: социальные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роботы представляют собой форму «мошеннической» технологии.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Антропоморфизирующие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роботы нажимают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 наши «дарвиновские пуговицы»; они активируют реакции, обычно связанные с сильными аффективными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отношениями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 создают «иллюзию отношений». </a:t>
            </a: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Их вердикт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запретить (!) ВАР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«не должны быть допущены в сферу человеческих отношений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».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Turkle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S. (2007). Authenticity in the age of digital companions. Interact. Stud. 8, 501–517. </a:t>
            </a:r>
            <a:endParaRPr 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Turkle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S. (2011). Alone Together. New York: Basic 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Books</a:t>
            </a:r>
            <a:endParaRPr 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Ferrari, F.,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Paladino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M.P. &amp;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Jetten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J. Blurring Human–Machine Distinctions: Anthropomorphic Appearance in Social Robots as a Threat to Human Distinctiveness. </a:t>
            </a:r>
          </a:p>
        </p:txBody>
      </p:sp>
    </p:spTree>
    <p:extLst>
      <p:ext uri="{BB962C8B-B14F-4D97-AF65-F5344CB8AC3E}">
        <p14:creationId xmlns:p14="http://schemas.microsoft.com/office/powerpoint/2010/main" val="145203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Сценарий 2.  </a:t>
            </a:r>
            <a:r>
              <a:rPr lang="ru-RU" sz="320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Дополненная </a:t>
            </a:r>
            <a:r>
              <a:rPr lang="ru-RU" sz="3200" smtClean="0">
                <a:latin typeface="Cambria Math" panose="02040503050406030204" pitchFamily="18" charset="0"/>
                <a:ea typeface="Cambria Math" panose="02040503050406030204" pitchFamily="18" charset="0"/>
              </a:rPr>
              <a:t>антропология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91631"/>
            <a:ext cx="7315200" cy="324039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Неясный онтологический статус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высокоантропоморфных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роботов… </a:t>
            </a:r>
          </a:p>
          <a:p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Атропоморфизирующие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роботы делают возможной новую науку о людях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Parisi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2014;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Damiano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Dumouchel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2018), в которой они (роботы) функционируют как «объекты» и как «инструменты» исследования «что такое человек?»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Kahn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et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., 2007).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“Android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” (Ishiguro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2006;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MacDorman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Ishiguro, 2006;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MacDorman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et al., 2009)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Проект «синтетической антропологии»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«синтетической этики» (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Luisa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Damiano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Paul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Dumouchel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201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7)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200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Сценарий 3. «Демократия объектов»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9623"/>
            <a:ext cx="7315200" cy="33123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Критика эксклюзивных философских подходов, </a:t>
            </a:r>
            <a:r>
              <a:rPr lang="ru-RU" dirty="0"/>
              <a:t>в рамках которых человек определяется как «точка </a:t>
            </a:r>
            <a:r>
              <a:rPr lang="ru-RU" dirty="0" smtClean="0"/>
              <a:t>опоры», </a:t>
            </a:r>
            <a:r>
              <a:rPr lang="ru-RU" dirty="0"/>
              <a:t>согласно антропоцентрической, аристотелевской традиции. </a:t>
            </a:r>
            <a:endParaRPr lang="ru-RU" dirty="0" smtClean="0"/>
          </a:p>
          <a:p>
            <a:r>
              <a:rPr lang="ru-RU" dirty="0"/>
              <a:t>Леви </a:t>
            </a:r>
            <a:r>
              <a:rPr lang="ru-RU" dirty="0" err="1"/>
              <a:t>Брайант</a:t>
            </a:r>
            <a:r>
              <a:rPr lang="ru-RU" dirty="0"/>
              <a:t> «Демократия объектов», цель которой – установить онтологическое равноправие нечеловеческих сущих и людей. </a:t>
            </a:r>
            <a:endParaRPr lang="ru-RU" dirty="0" smtClean="0"/>
          </a:p>
          <a:p>
            <a:r>
              <a:rPr lang="ru-RU" dirty="0"/>
              <a:t>Некоторые исследователи (например Янина Ло, философ техники из Германии) рассматривает роботов как независимых моральных агентов, то есть «субъектов морального действия», и как моральных реципиентов, то есть объектов, с которыми «нужно обходиться морально приемлемым способом». </a:t>
            </a:r>
            <a:endParaRPr lang="ru-RU" dirty="0" smtClean="0"/>
          </a:p>
          <a:p>
            <a:r>
              <a:rPr lang="ru-RU" smtClean="0"/>
              <a:t>Де-антропоцентризм (!) новой этики роботов. 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9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D:\Helene\Desktop\ОСЕНЬ 2020\ПЕРМЬ КОНФ ИИ Роботы окт 2020\Фото\333BAR_5257_EDI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1590"/>
            <a:ext cx="2417605" cy="36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8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7495"/>
            <a:ext cx="73152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Определение «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робоэтики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75607"/>
            <a:ext cx="7315200" cy="34564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D:\Helene\Desktop\PROMOBOT 2019\ЭКСПЕРИМЕНт дек 2019\Elena MFC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5" y="1275606"/>
            <a:ext cx="2171470" cy="17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elene\Desktop\PROMOBOT 2019\ЭКСПЕРИМЕНт дек 2019\Elena M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5" y="2866636"/>
            <a:ext cx="2232248" cy="19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41962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Сам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Веруджио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как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основатель «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робоэтики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», определяет ее следующим образом: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Робоэтика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является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прикладной этикой, ориентированной на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разработку научных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культурных и технических решений, которые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могут быть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общими для различных социальных групп и людей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разных убеждений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. Эти решения должны быть направлены на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стимулирование развития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робототехники для улучшения жизни как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отдельных индивидов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так и человеческого общества в целом, 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также на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предотвращение ее неэтичного и неправомерного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использования против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человека и человечества» [Перевод цитаты из: Введенская Е.В. Актуальные проблемы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робоэтики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// Науковедческие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ис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следования. М.: ИНИОН РАН, 2019. С.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90].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0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229" y="282388"/>
            <a:ext cx="7335371" cy="92121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Три 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значения этики 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области робототехники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7614"/>
            <a:ext cx="7315200" cy="338440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Разработаны на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основе классификации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американского философа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Keith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Abney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Робоэтика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как этика профессионального сообщества в широком социально-культурном контексте.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Этика робототехники как моральный код.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Этика роботов как полноценных моральных агентов. </a:t>
            </a:r>
            <a:endParaRPr lang="ru-RU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endParaRPr lang="ru-RU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Подробнее см.: Е.В. Середкина. Этические аспекты социальной </a:t>
            </a:r>
            <a:r>
              <a:rPr lang="ru-RU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робортотезхники</a:t>
            </a: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// </a:t>
            </a: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Человек, 2020. №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С.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110–128.</a:t>
            </a:r>
          </a:p>
        </p:txBody>
      </p:sp>
    </p:spTree>
    <p:extLst>
      <p:ext uri="{BB962C8B-B14F-4D97-AF65-F5344CB8AC3E}">
        <p14:creationId xmlns:p14="http://schemas.microsoft.com/office/powerpoint/2010/main" val="389491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495"/>
            <a:ext cx="7315200" cy="576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Актуальная схема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13159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Техническая этика</a:t>
            </a:r>
            <a:endParaRPr lang="en-US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715766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Робоэтика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715766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Этика робототехники как программного кода</a:t>
            </a:r>
            <a:endParaRPr lang="en-US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923678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Этика в области социальной робототехники</a:t>
            </a:r>
            <a:endParaRPr lang="en-US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579862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VSD</a:t>
            </a:r>
            <a:endParaRPr lang="en-US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569187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TA/RRI</a:t>
            </a:r>
            <a:endParaRPr lang="en-US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564401"/>
            <a:ext cx="2448272" cy="72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Новые технические барьеры: создание искусственной личности</a:t>
            </a:r>
            <a:endParaRPr lang="en-US" sz="1400" dirty="0"/>
          </a:p>
        </p:txBody>
      </p:sp>
      <p:cxnSp>
        <p:nvCxnSpPr>
          <p:cNvPr id="14" name="Прямая соединительная линия 13"/>
          <p:cNvCxnSpPr>
            <a:stCxn id="5" idx="2"/>
            <a:endCxn id="8" idx="0"/>
          </p:cNvCxnSpPr>
          <p:nvPr/>
        </p:nvCxnSpPr>
        <p:spPr>
          <a:xfrm>
            <a:off x="4499992" y="163564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6" idx="0"/>
          </p:cNvCxnSpPr>
          <p:nvPr/>
        </p:nvCxnSpPr>
        <p:spPr>
          <a:xfrm flipH="1">
            <a:off x="3275856" y="2427734"/>
            <a:ext cx="68407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>
            <a:off x="4932040" y="2427734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0"/>
          </p:cNvCxnSpPr>
          <p:nvPr/>
        </p:nvCxnSpPr>
        <p:spPr>
          <a:xfrm>
            <a:off x="2663788" y="321982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0"/>
          </p:cNvCxnSpPr>
          <p:nvPr/>
        </p:nvCxnSpPr>
        <p:spPr>
          <a:xfrm flipV="1">
            <a:off x="3959932" y="3219822"/>
            <a:ext cx="0" cy="34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0"/>
          </p:cNvCxnSpPr>
          <p:nvPr/>
        </p:nvCxnSpPr>
        <p:spPr>
          <a:xfrm flipV="1">
            <a:off x="6156176" y="3219822"/>
            <a:ext cx="0" cy="344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372200" y="177966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72200" y="177966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72200" y="235572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812360" y="177966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668344" y="177966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668344" y="235572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89149" y="190227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Этика роботов</a:t>
            </a:r>
            <a:endParaRPr lang="en-US" sz="1200" dirty="0"/>
          </a:p>
        </p:txBody>
      </p:sp>
      <p:cxnSp>
        <p:nvCxnSpPr>
          <p:cNvPr id="42" name="Прямая соединительная линия 41"/>
          <p:cNvCxnSpPr>
            <a:stCxn id="8" idx="3"/>
          </p:cNvCxnSpPr>
          <p:nvPr/>
        </p:nvCxnSpPr>
        <p:spPr>
          <a:xfrm flipV="1">
            <a:off x="5580112" y="2067694"/>
            <a:ext cx="792088" cy="1080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2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7"/>
            <a:ext cx="73152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Схема C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Аллена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 В.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Уоллаха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9778"/>
            <a:ext cx="3717383" cy="34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203599"/>
            <a:ext cx="38929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(!!)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Концептуальная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схему развития автономных моральных агентов, разработанную  C. Алленом и В. </a:t>
            </a: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Уоллахом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 ней они выделяют два уровня – автономность и этическую чувствительность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(!!)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Операционная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мораль (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operational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morality)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функциональная мораль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functional morality), </a:t>
            </a:r>
            <a:endParaRPr lang="ru-RU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Allen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C., </a:t>
            </a:r>
            <a:r>
              <a:rPr lang="en-US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Wallah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 W. Moral Machines: Teaching Robots Right from Wrong. Oxford: Univ. Press, 2009. </a:t>
            </a:r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P. 26.</a:t>
            </a:r>
          </a:p>
          <a:p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</a:rPr>
              <a:t>Е.В. Середкина. Этические аспекты социальной </a:t>
            </a:r>
            <a:r>
              <a:rPr lang="ru-RU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робортотезхники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</a:rPr>
              <a:t> // Человек, 2020. №4. С. 110–128.</a:t>
            </a:r>
          </a:p>
          <a:p>
            <a:endParaRPr lang="en-US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5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3519"/>
            <a:ext cx="7315200" cy="7920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Проблемы программирования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морально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компетентных роботов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91631"/>
            <a:ext cx="7315200" cy="324039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последнее десятилетие наметился переход к так называемым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гибридным подходам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программировании морально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компетентных роботов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с использованием последних разработок в области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технологий ИИ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и когнитивных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наук.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любом случае,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можно говорить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 серьезном «эмпирическом повороте» в этике робототехники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который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может иметь большое значение для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дальнейших исследований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области искусственного интеллекта, а также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философии когнитивного моделирования.</a:t>
            </a:r>
          </a:p>
          <a:p>
            <a:pPr marL="45720" indent="0">
              <a:buNone/>
            </a:pPr>
            <a:endParaRPr lang="ru-RU" sz="15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Guarini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M. Particularism, Analogy and Moral Cognition // Minds and Machines.</a:t>
            </a:r>
          </a:p>
          <a:p>
            <a:pPr marL="45720" indent="0">
              <a:buNone/>
            </a:pP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Vol. 20. N 3. P. 385-422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5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Malle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B.F. Integrating robot ethics and machine morality: the study and design</a:t>
            </a:r>
          </a:p>
          <a:p>
            <a:pPr marL="45720" indent="0">
              <a:buNone/>
            </a:pP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of moral competence in robots // Ethics and Information Technology. 2016. Vol. 18.</a:t>
            </a:r>
          </a:p>
          <a:p>
            <a:pPr marL="45720" indent="0">
              <a:buNone/>
            </a:pP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P. 243-256.</a:t>
            </a:r>
          </a:p>
        </p:txBody>
      </p:sp>
    </p:spTree>
    <p:extLst>
      <p:ext uri="{BB962C8B-B14F-4D97-AF65-F5344CB8AC3E}">
        <p14:creationId xmlns:p14="http://schemas.microsoft.com/office/powerpoint/2010/main" val="235043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208" y="51470"/>
            <a:ext cx="7315200" cy="86409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Триада: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TA/RRI/VSD</a:t>
            </a:r>
          </a:p>
        </p:txBody>
      </p:sp>
      <p:sp>
        <p:nvSpPr>
          <p:cNvPr id="5" name="Овал 4"/>
          <p:cNvSpPr/>
          <p:nvPr/>
        </p:nvSpPr>
        <p:spPr>
          <a:xfrm>
            <a:off x="3428500" y="1235390"/>
            <a:ext cx="2417951" cy="157907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" name="Овал 5"/>
          <p:cNvSpPr/>
          <p:nvPr/>
        </p:nvSpPr>
        <p:spPr>
          <a:xfrm>
            <a:off x="1825229" y="2792880"/>
            <a:ext cx="2417951" cy="157907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Овал 6"/>
          <p:cNvSpPr/>
          <p:nvPr/>
        </p:nvSpPr>
        <p:spPr>
          <a:xfrm>
            <a:off x="5155607" y="2789897"/>
            <a:ext cx="2417951" cy="157907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" name="Овал 7"/>
          <p:cNvSpPr/>
          <p:nvPr/>
        </p:nvSpPr>
        <p:spPr>
          <a:xfrm>
            <a:off x="3527192" y="1610066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Constructive</a:t>
            </a:r>
            <a:r>
              <a:rPr lang="ru-RU" sz="700" dirty="0" smtClean="0"/>
              <a:t>  </a:t>
            </a:r>
            <a:r>
              <a:rPr lang="en-US" sz="700" dirty="0" smtClean="0"/>
              <a:t>TA</a:t>
            </a:r>
            <a:endParaRPr lang="en-US" sz="700" dirty="0"/>
          </a:p>
        </p:txBody>
      </p:sp>
      <p:sp>
        <p:nvSpPr>
          <p:cNvPr id="9" name="Овал 8"/>
          <p:cNvSpPr/>
          <p:nvPr/>
        </p:nvSpPr>
        <p:spPr>
          <a:xfrm>
            <a:off x="4146596" y="2187071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Parliamentary TA</a:t>
            </a:r>
            <a:endParaRPr lang="en-US" sz="700" dirty="0"/>
          </a:p>
        </p:txBody>
      </p:sp>
      <p:sp>
        <p:nvSpPr>
          <p:cNvPr id="10" name="Овал 9"/>
          <p:cNvSpPr/>
          <p:nvPr/>
        </p:nvSpPr>
        <p:spPr>
          <a:xfrm>
            <a:off x="4690458" y="1610066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/>
              <a:t>Realtime</a:t>
            </a:r>
            <a:r>
              <a:rPr lang="en-US" sz="700" dirty="0" smtClean="0"/>
              <a:t> TA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9003" y="133408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TA</a:t>
            </a:r>
            <a:endParaRPr lang="en-US" sz="1000" dirty="0"/>
          </a:p>
        </p:txBody>
      </p:sp>
      <p:sp>
        <p:nvSpPr>
          <p:cNvPr id="12" name="Овал 11"/>
          <p:cNvSpPr/>
          <p:nvPr/>
        </p:nvSpPr>
        <p:spPr>
          <a:xfrm>
            <a:off x="5303645" y="2187071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" name="Овал 12"/>
          <p:cNvSpPr/>
          <p:nvPr/>
        </p:nvSpPr>
        <p:spPr>
          <a:xfrm>
            <a:off x="3675229" y="2187071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Овал 13"/>
          <p:cNvSpPr/>
          <p:nvPr/>
        </p:nvSpPr>
        <p:spPr>
          <a:xfrm>
            <a:off x="1903175" y="3209227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Value-driven design</a:t>
            </a:r>
            <a:endParaRPr lang="en-US" sz="700" dirty="0"/>
          </a:p>
        </p:txBody>
      </p:sp>
      <p:sp>
        <p:nvSpPr>
          <p:cNvPr id="15" name="Овал 14"/>
          <p:cNvSpPr/>
          <p:nvPr/>
        </p:nvSpPr>
        <p:spPr>
          <a:xfrm>
            <a:off x="2522579" y="3786233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Care centered VSD</a:t>
            </a:r>
            <a:endParaRPr lang="en-US" sz="800" dirty="0"/>
          </a:p>
        </p:txBody>
      </p:sp>
      <p:sp>
        <p:nvSpPr>
          <p:cNvPr id="16" name="Овал 15"/>
          <p:cNvSpPr/>
          <p:nvPr/>
        </p:nvSpPr>
        <p:spPr>
          <a:xfrm>
            <a:off x="3066441" y="3209227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Values in design</a:t>
            </a:r>
            <a:endParaRPr lang="en-US" sz="800" dirty="0"/>
          </a:p>
        </p:txBody>
      </p:sp>
      <p:sp>
        <p:nvSpPr>
          <p:cNvPr id="17" name="Овал 16"/>
          <p:cNvSpPr/>
          <p:nvPr/>
        </p:nvSpPr>
        <p:spPr>
          <a:xfrm>
            <a:off x="3379153" y="3776034"/>
            <a:ext cx="723552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/>
              <a:t>Computer ethics</a:t>
            </a:r>
            <a:endParaRPr lang="en-US" sz="500" dirty="0"/>
          </a:p>
        </p:txBody>
      </p:sp>
      <p:sp>
        <p:nvSpPr>
          <p:cNvPr id="18" name="Овал 17"/>
          <p:cNvSpPr/>
          <p:nvPr/>
        </p:nvSpPr>
        <p:spPr>
          <a:xfrm>
            <a:off x="1912395" y="3786233"/>
            <a:ext cx="77591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Values at play</a:t>
            </a:r>
            <a:endParaRPr lang="en-US" sz="600" dirty="0"/>
          </a:p>
        </p:txBody>
      </p:sp>
      <p:sp>
        <p:nvSpPr>
          <p:cNvPr id="19" name="Овал 18"/>
          <p:cNvSpPr/>
          <p:nvPr/>
        </p:nvSpPr>
        <p:spPr>
          <a:xfrm>
            <a:off x="5218208" y="3209227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Citizen Science/ DIY</a:t>
            </a:r>
            <a:endParaRPr lang="en-US" sz="800" dirty="0"/>
          </a:p>
        </p:txBody>
      </p:sp>
      <p:sp>
        <p:nvSpPr>
          <p:cNvPr id="20" name="Овал 19"/>
          <p:cNvSpPr/>
          <p:nvPr/>
        </p:nvSpPr>
        <p:spPr>
          <a:xfrm>
            <a:off x="5837612" y="3786233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Social shaping technology</a:t>
            </a:r>
            <a:endParaRPr lang="en-US" sz="800" dirty="0"/>
          </a:p>
        </p:txBody>
      </p:sp>
      <p:sp>
        <p:nvSpPr>
          <p:cNvPr id="21" name="Овал 20"/>
          <p:cNvSpPr/>
          <p:nvPr/>
        </p:nvSpPr>
        <p:spPr>
          <a:xfrm>
            <a:off x="6355745" y="3209227"/>
            <a:ext cx="1119122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Participatory TA</a:t>
            </a:r>
          </a:p>
        </p:txBody>
      </p:sp>
      <p:sp>
        <p:nvSpPr>
          <p:cNvPr id="22" name="Овал 21"/>
          <p:cNvSpPr/>
          <p:nvPr/>
        </p:nvSpPr>
        <p:spPr>
          <a:xfrm>
            <a:off x="6994662" y="3786233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" name="Овал 22"/>
          <p:cNvSpPr/>
          <p:nvPr/>
        </p:nvSpPr>
        <p:spPr>
          <a:xfrm>
            <a:off x="5366246" y="3786233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Box 23"/>
          <p:cNvSpPr txBox="1"/>
          <p:nvPr/>
        </p:nvSpPr>
        <p:spPr>
          <a:xfrm>
            <a:off x="2779408" y="291315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VSD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97273" y="286380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RRI</a:t>
            </a:r>
            <a:endParaRPr lang="en-US" sz="1000" dirty="0"/>
          </a:p>
        </p:txBody>
      </p:sp>
      <p:sp>
        <p:nvSpPr>
          <p:cNvPr id="26" name="Полилиния 25"/>
          <p:cNvSpPr/>
          <p:nvPr/>
        </p:nvSpPr>
        <p:spPr>
          <a:xfrm>
            <a:off x="5866049" y="2065908"/>
            <a:ext cx="521695" cy="718006"/>
          </a:xfrm>
          <a:custGeom>
            <a:avLst/>
            <a:gdLst>
              <a:gd name="connsiteX0" fmla="*/ 0 w 761283"/>
              <a:gd name="connsiteY0" fmla="*/ 0 h 1047750"/>
              <a:gd name="connsiteX1" fmla="*/ 600075 w 761283"/>
              <a:gd name="connsiteY1" fmla="*/ 400050 h 1047750"/>
              <a:gd name="connsiteX2" fmla="*/ 733425 w 761283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283" h="1047750">
                <a:moveTo>
                  <a:pt x="0" y="0"/>
                </a:moveTo>
                <a:cubicBezTo>
                  <a:pt x="238919" y="112712"/>
                  <a:pt x="477838" y="225425"/>
                  <a:pt x="600075" y="400050"/>
                </a:cubicBezTo>
                <a:cubicBezTo>
                  <a:pt x="722312" y="574675"/>
                  <a:pt x="808037" y="841375"/>
                  <a:pt x="733425" y="104775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" name="Полилиния 26"/>
          <p:cNvSpPr/>
          <p:nvPr/>
        </p:nvSpPr>
        <p:spPr>
          <a:xfrm>
            <a:off x="2914417" y="2105072"/>
            <a:ext cx="510411" cy="704952"/>
          </a:xfrm>
          <a:custGeom>
            <a:avLst/>
            <a:gdLst>
              <a:gd name="connsiteX0" fmla="*/ 744817 w 744817"/>
              <a:gd name="connsiteY0" fmla="*/ 0 h 1057275"/>
              <a:gd name="connsiteX1" fmla="*/ 87592 w 744817"/>
              <a:gd name="connsiteY1" fmla="*/ 381000 h 1057275"/>
              <a:gd name="connsiteX2" fmla="*/ 87592 w 744817"/>
              <a:gd name="connsiteY2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817" h="1057275">
                <a:moveTo>
                  <a:pt x="744817" y="0"/>
                </a:moveTo>
                <a:cubicBezTo>
                  <a:pt x="470973" y="102393"/>
                  <a:pt x="197130" y="204787"/>
                  <a:pt x="87592" y="381000"/>
                </a:cubicBezTo>
                <a:cubicBezTo>
                  <a:pt x="-21946" y="557213"/>
                  <a:pt x="-36233" y="931863"/>
                  <a:pt x="87592" y="10572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" name="Полилиния 27"/>
          <p:cNvSpPr/>
          <p:nvPr/>
        </p:nvSpPr>
        <p:spPr>
          <a:xfrm>
            <a:off x="4162416" y="2810023"/>
            <a:ext cx="313312" cy="528714"/>
          </a:xfrm>
          <a:custGeom>
            <a:avLst/>
            <a:gdLst>
              <a:gd name="connsiteX0" fmla="*/ 0 w 457200"/>
              <a:gd name="connsiteY0" fmla="*/ 742950 h 742950"/>
              <a:gd name="connsiteX1" fmla="*/ 381000 w 457200"/>
              <a:gd name="connsiteY1" fmla="*/ 428625 h 742950"/>
              <a:gd name="connsiteX2" fmla="*/ 457200 w 4572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742950">
                <a:moveTo>
                  <a:pt x="0" y="742950"/>
                </a:moveTo>
                <a:cubicBezTo>
                  <a:pt x="152400" y="647700"/>
                  <a:pt x="304800" y="552450"/>
                  <a:pt x="381000" y="428625"/>
                </a:cubicBezTo>
                <a:cubicBezTo>
                  <a:pt x="457200" y="304800"/>
                  <a:pt x="369888" y="52387"/>
                  <a:pt x="457200" y="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Полилиния 28"/>
          <p:cNvSpPr/>
          <p:nvPr/>
        </p:nvSpPr>
        <p:spPr>
          <a:xfrm>
            <a:off x="4858384" y="2810023"/>
            <a:ext cx="348405" cy="535241"/>
          </a:xfrm>
          <a:custGeom>
            <a:avLst/>
            <a:gdLst>
              <a:gd name="connsiteX0" fmla="*/ 508410 w 508410"/>
              <a:gd name="connsiteY0" fmla="*/ 781050 h 781050"/>
              <a:gd name="connsiteX1" fmla="*/ 117885 w 508410"/>
              <a:gd name="connsiteY1" fmla="*/ 428625 h 781050"/>
              <a:gd name="connsiteX2" fmla="*/ 3585 w 508410"/>
              <a:gd name="connsiteY2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410" h="781050">
                <a:moveTo>
                  <a:pt x="508410" y="781050"/>
                </a:moveTo>
                <a:cubicBezTo>
                  <a:pt x="355216" y="669925"/>
                  <a:pt x="202022" y="558800"/>
                  <a:pt x="117885" y="428625"/>
                </a:cubicBezTo>
                <a:cubicBezTo>
                  <a:pt x="33748" y="298450"/>
                  <a:pt x="-13877" y="87312"/>
                  <a:pt x="3585" y="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0932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208" y="51470"/>
            <a:ext cx="7315200" cy="8640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Ценностно-чувствительный дизайн»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Value-Sensitive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Design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VSD) </a:t>
            </a:r>
          </a:p>
        </p:txBody>
      </p:sp>
      <p:pic>
        <p:nvPicPr>
          <p:cNvPr id="31" name="Picture 2" descr="D:\Helene\Desktop\ОСЕНЬ 2020\КОМАНДИРОВКА ВШЭ 2020\ДОКЛАД\END\FriedmanBatya25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82" y="1145344"/>
            <a:ext cx="2218494" cy="2218494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15115" y="3507854"/>
            <a:ext cx="278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Batya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Friedman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проф. Вашингтонского университета (США), основатель концепции 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VSD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34" y="1059582"/>
            <a:ext cx="2350477" cy="3477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8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1121</TotalTime>
  <Words>1563</Words>
  <Application>Microsoft Office PowerPoint</Application>
  <PresentationFormat>Экран (16:9)</PresentationFormat>
  <Paragraphs>154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Перспектива</vt:lpstr>
      <vt:lpstr>            Ценностно-ориентированное проектирование в сервисной робототехнике (кейс «Зловещая долина») </vt:lpstr>
      <vt:lpstr>Истоки этики робототехники</vt:lpstr>
      <vt:lpstr>Определение «робоэтики»</vt:lpstr>
      <vt:lpstr>Три значения этики в области робототехники</vt:lpstr>
      <vt:lpstr>Актуальная схема 1</vt:lpstr>
      <vt:lpstr>Схема C. Аллена и В. Уоллаха </vt:lpstr>
      <vt:lpstr>Проблемы программирования морально компетентных роботов</vt:lpstr>
      <vt:lpstr>Триада: TA/RRI/VSD</vt:lpstr>
      <vt:lpstr>«Ценностно-чувствительный дизайн»  (Value-Sensitive Design, VSD) </vt:lpstr>
      <vt:lpstr>«Ценностно-чувствительный дизайн»  (Value-Sensitive Design, VSD) </vt:lpstr>
      <vt:lpstr>Вызов техники: Принуждение к адаптации</vt:lpstr>
      <vt:lpstr>Новая парадигма проектирования технических устройств</vt:lpstr>
      <vt:lpstr>Грант РФФИ-2021/2022</vt:lpstr>
      <vt:lpstr>Прикладной антропоморфизм в HRI</vt:lpstr>
      <vt:lpstr>Антропоморфизм в робототехнике</vt:lpstr>
      <vt:lpstr>Условия активации антропоморфных проекций  у пользователя </vt:lpstr>
      <vt:lpstr>Принцип асимметрии</vt:lpstr>
      <vt:lpstr>Принцип согласованности </vt:lpstr>
      <vt:lpstr>Решение проблемы «Зловещей долины»!</vt:lpstr>
      <vt:lpstr>Феномен «Зловещей долины»</vt:lpstr>
      <vt:lpstr>Презентация PowerPoint</vt:lpstr>
      <vt:lpstr>Актуальная схема 2</vt:lpstr>
      <vt:lpstr>Сценарий 1. Запрет на ВАР</vt:lpstr>
      <vt:lpstr>Сценарий 2.  Дополненная антропология</vt:lpstr>
      <vt:lpstr>Сценарий 3. «Демократия объектов»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Helene</dc:creator>
  <cp:lastModifiedBy>Helene</cp:lastModifiedBy>
  <cp:revision>126</cp:revision>
  <dcterms:created xsi:type="dcterms:W3CDTF">2020-10-11T16:13:21Z</dcterms:created>
  <dcterms:modified xsi:type="dcterms:W3CDTF">2021-04-23T11:25:02Z</dcterms:modified>
</cp:coreProperties>
</file>