
<file path=[Content_Types].xml><?xml version="1.0" encoding="utf-8"?>
<Types xmlns="http://schemas.openxmlformats.org/package/2006/content-types">
  <Default Extension="bin" ContentType="application/vnd.openxmlformats-officedocument.oleObject"/>
  <Default Extension="vsd" ContentType="application/vnd.visio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79" r:id="rId2"/>
    <p:sldId id="287" r:id="rId3"/>
    <p:sldId id="290" r:id="rId4"/>
    <p:sldId id="292" r:id="rId5"/>
    <p:sldId id="294" r:id="rId6"/>
    <p:sldId id="293" r:id="rId7"/>
    <p:sldId id="296" r:id="rId8"/>
    <p:sldId id="297" r:id="rId9"/>
    <p:sldId id="308" r:id="rId10"/>
    <p:sldId id="307" r:id="rId11"/>
    <p:sldId id="269" r:id="rId12"/>
    <p:sldId id="311" r:id="rId13"/>
    <p:sldId id="310" r:id="rId14"/>
    <p:sldId id="303" r:id="rId15"/>
    <p:sldId id="312" r:id="rId16"/>
    <p:sldId id="309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114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emf"/><Relationship Id="rId1" Type="http://schemas.openxmlformats.org/officeDocument/2006/relationships/image" Target="../media/image3.png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4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wmf"/><Relationship Id="rId1" Type="http://schemas.openxmlformats.org/officeDocument/2006/relationships/image" Target="../media/image28.wmf"/><Relationship Id="rId4" Type="http://schemas.openxmlformats.org/officeDocument/2006/relationships/image" Target="../media/image44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5D6A0-AA89-4ECE-AB92-CE1EADEA07F0}" type="datetimeFigureOut">
              <a:rPr lang="ru-RU" smtClean="0"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4216C-6263-4150-8CE0-DE59879C29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7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E05E80-48C6-4D2C-98F0-8EBCB89646BF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50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69215-5112-43D7-B84D-501E5B65FF2B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41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1ACEA-2061-49B9-9A3B-9FEF8E1C1C99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393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4AD31-886A-4B9E-A2F7-7FEFE5C0B657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18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81334-226F-4556-8A03-963369593796}" type="datetime1">
              <a:rPr lang="ru-RU" smtClean="0"/>
              <a:t>18.12.2019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ИФ, 17.12.2019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2E274-9468-42B8-BF31-43F98EE5E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63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56D0D-6523-4502-9F0D-15BC6C6B465F}" type="datetime1">
              <a:rPr lang="ru-RU" smtClean="0"/>
              <a:t>18.12.2019</a:t>
            </a:fld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ИФ, 17.12.2019</a:t>
            </a: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8BDE9-150A-48B9-B9A4-A690455833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74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207EE-800E-4413-AF1E-389CC4DEF87B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224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FBFED-555C-41B1-A7B3-D813A47A3ED1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72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EA6A5-6CE3-4773-847A-859045DA1870}" type="datetime1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29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C4878-C6AB-4429-BA1C-396A07452891}" type="datetime1">
              <a:rPr lang="ru-RU" smtClean="0"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84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134AB-9D42-47AE-A9B8-4627ACDB3D5E}" type="datetime1">
              <a:rPr lang="ru-RU" smtClean="0"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7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F2481-391A-4233-A309-D641E3AA1C49}" type="datetime1">
              <a:rPr lang="ru-RU" smtClean="0"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73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E7754-533D-4D65-8AB2-5A6C72E85FD8}" type="datetime1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25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4E35-5DDF-41DA-93F2-A1C58EF44035}" type="datetime1">
              <a:rPr lang="ru-RU" smtClean="0"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856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7071B-7BB8-4A4A-B39E-C10400EBAD56}" type="datetime1">
              <a:rPr lang="ru-RU" smtClean="0"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52D8A-DE76-4FD7-BFF3-69E2BA5247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66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oleObject" Target="../embeddings/oleObject35.bin"/><Relationship Id="rId7" Type="http://schemas.openxmlformats.org/officeDocument/2006/relationships/package" Target="../embeddings/Microsoft_Visio_Drawing4.vs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49.emf"/><Relationship Id="rId4" Type="http://schemas.openxmlformats.org/officeDocument/2006/relationships/package" Target="../embeddings/Microsoft_Visio_Drawing3.vsdx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.emf"/><Relationship Id="rId4" Type="http://schemas.openxmlformats.org/officeDocument/2006/relationships/oleObject" Target="../embeddings/Microsoft_Visio_2003-2010_Drawing1.vsd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9.wmf"/><Relationship Id="rId20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17.emf"/><Relationship Id="rId3" Type="http://schemas.openxmlformats.org/officeDocument/2006/relationships/image" Target="../media/image18.jpeg"/><Relationship Id="rId7" Type="http://schemas.openxmlformats.org/officeDocument/2006/relationships/image" Target="../media/image13.wmf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20.jpeg"/><Relationship Id="rId15" Type="http://schemas.openxmlformats.org/officeDocument/2006/relationships/image" Target="../media/image22.png"/><Relationship Id="rId10" Type="http://schemas.openxmlformats.org/officeDocument/2006/relationships/image" Target="../media/image21.jpeg"/><Relationship Id="rId4" Type="http://schemas.openxmlformats.org/officeDocument/2006/relationships/image" Target="../media/image19.jpeg"/><Relationship Id="rId9" Type="http://schemas.openxmlformats.org/officeDocument/2006/relationships/image" Target="../media/image14.emf"/><Relationship Id="rId1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Microsoft_Visio_2003-2010_Drawing5.vsd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Microsoft_Visio_2003-2010_Drawing3.vsd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6.emf"/><Relationship Id="rId5" Type="http://schemas.openxmlformats.org/officeDocument/2006/relationships/image" Target="../media/image24.emf"/><Relationship Id="rId10" Type="http://schemas.openxmlformats.org/officeDocument/2006/relationships/oleObject" Target="../embeddings/Microsoft_Visio_2003-2010_Drawing4.vsd"/><Relationship Id="rId4" Type="http://schemas.openxmlformats.org/officeDocument/2006/relationships/oleObject" Target="../embeddings/Microsoft_Visio_2003-2010_Drawing2.vsd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2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11" Type="http://schemas.openxmlformats.org/officeDocument/2006/relationships/image" Target="../media/image35.png"/><Relationship Id="rId5" Type="http://schemas.openxmlformats.org/officeDocument/2006/relationships/image" Target="../media/image28.wmf"/><Relationship Id="rId10" Type="http://schemas.openxmlformats.org/officeDocument/2006/relationships/image" Target="../media/image34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9.emf"/><Relationship Id="rId14" Type="http://schemas.openxmlformats.org/officeDocument/2006/relationships/image" Target="../media/image3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8.emf"/><Relationship Id="rId11" Type="http://schemas.openxmlformats.org/officeDocument/2006/relationships/image" Target="../media/image41.jpe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40.emf"/><Relationship Id="rId4" Type="http://schemas.openxmlformats.org/officeDocument/2006/relationships/image" Target="../media/image37.emf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Visio_2003-2010_Drawing6.vsd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30.bin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28.wmf"/><Relationship Id="rId9" Type="http://schemas.openxmlformats.org/officeDocument/2006/relationships/image" Target="../media/image4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Visio_Drawing2.vsd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5.emf"/><Relationship Id="rId10" Type="http://schemas.openxmlformats.org/officeDocument/2006/relationships/image" Target="../media/image48.png"/><Relationship Id="rId4" Type="http://schemas.openxmlformats.org/officeDocument/2006/relationships/package" Target="../embeddings/Microsoft_Visio_Drawing1.vsdx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709019"/>
            <a:ext cx="8243888" cy="1728093"/>
          </a:xfrm>
        </p:spPr>
        <p:txBody>
          <a:bodyPr>
            <a:normAutofit/>
          </a:bodyPr>
          <a:lstStyle/>
          <a:p>
            <a:r>
              <a:rPr lang="ru-RU" sz="3200" dirty="0"/>
              <a:t>Применимо ли понятие морали к отношениям между искусственным агентами?</a:t>
            </a:r>
            <a:endParaRPr lang="ru-RU" sz="3600" b="1" dirty="0" smtClean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533400" y="2438400"/>
            <a:ext cx="8307388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endParaRPr lang="ru-RU" sz="2400"/>
          </a:p>
        </p:txBody>
      </p:sp>
      <p:sp>
        <p:nvSpPr>
          <p:cNvPr id="2057" name="Rectangle 34"/>
          <p:cNvSpPr>
            <a:spLocks noChangeArrowheads="1"/>
          </p:cNvSpPr>
          <p:nvPr/>
        </p:nvSpPr>
        <p:spPr bwMode="auto">
          <a:xfrm>
            <a:off x="1907704" y="1758330"/>
            <a:ext cx="5508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sz="2400" dirty="0"/>
              <a:t>Карпов В.Э.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2058" name="Rectangle 35"/>
          <p:cNvSpPr>
            <a:spLocks noChangeArrowheads="1"/>
          </p:cNvSpPr>
          <p:nvPr/>
        </p:nvSpPr>
        <p:spPr bwMode="auto">
          <a:xfrm>
            <a:off x="2771800" y="5809332"/>
            <a:ext cx="3240360" cy="396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Karpov-ve@yandex.ru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7604" y="4870901"/>
            <a:ext cx="730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Материалы к докладу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980728"/>
            <a:ext cx="7308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Семинар «Этические проблемы 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379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Подражательное поведение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908721"/>
            <a:ext cx="4834880" cy="3600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1. Продукции </a:t>
            </a:r>
            <a:r>
              <a:rPr lang="en-US" sz="1600" dirty="0" err="1" smtClean="0"/>
              <a:t>S</a:t>
            </a:r>
            <a:r>
              <a:rPr lang="en-US" sz="1600" baseline="-25000" dirty="0" err="1" smtClean="0"/>
              <a:t>m</a:t>
            </a:r>
            <a:r>
              <a:rPr lang="en-US" sz="1600" dirty="0" err="1">
                <a:sym typeface="Symbol"/>
              </a:rPr>
              <a:t>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m</a:t>
            </a:r>
            <a:r>
              <a:rPr lang="ru-RU" sz="1600" dirty="0" smtClean="0"/>
              <a:t>:  </a:t>
            </a:r>
            <a:r>
              <a:rPr lang="en-US" sz="1600" dirty="0" smtClean="0"/>
              <a:t>R </a:t>
            </a:r>
            <a:r>
              <a:rPr lang="en-US" sz="1600" dirty="0"/>
              <a:t>= </a:t>
            </a:r>
            <a:r>
              <a:rPr lang="en-US" sz="1600" dirty="0">
                <a:sym typeface="Symbol"/>
              </a:rPr>
              <a:t></a:t>
            </a:r>
            <a:r>
              <a:rPr lang="en-US" sz="1600" baseline="-25000" dirty="0"/>
              <a:t>S,R</a:t>
            </a:r>
            <a:r>
              <a:rPr lang="en-US" sz="1600" dirty="0"/>
              <a:t> S </a:t>
            </a:r>
            <a:r>
              <a:rPr lang="en-US" sz="1600" dirty="0">
                <a:sym typeface="Symbol"/>
              </a:rPr>
              <a:t>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</a:t>
            </a:r>
            <a:r>
              <a:rPr lang="en-US" sz="1600" baseline="-25000" dirty="0" err="1"/>
              <a:t>self,R</a:t>
            </a:r>
            <a:r>
              <a:rPr lang="en-US" sz="1600" dirty="0"/>
              <a:t> </a:t>
            </a:r>
            <a:r>
              <a:rPr lang="en-US" sz="1600" dirty="0" smtClean="0"/>
              <a:t>Self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2. </a:t>
            </a:r>
            <a:r>
              <a:rPr lang="en-US" sz="1600" dirty="0" smtClean="0"/>
              <a:t>Self</a:t>
            </a:r>
            <a:r>
              <a:rPr lang="ru-RU" sz="1600" dirty="0" smtClean="0"/>
              <a:t> = </a:t>
            </a:r>
            <a:r>
              <a:rPr lang="en-US" sz="1600" dirty="0" smtClean="0"/>
              <a:t>I</a:t>
            </a:r>
            <a:r>
              <a:rPr lang="ru-RU" sz="1600" dirty="0" smtClean="0"/>
              <a:t> </a:t>
            </a:r>
            <a:r>
              <a:rPr lang="en-US" sz="1600" dirty="0" smtClean="0">
                <a:sym typeface="Symbol"/>
              </a:rPr>
              <a:t></a:t>
            </a:r>
            <a:r>
              <a:rPr lang="ru-RU" sz="1600" dirty="0" smtClean="0"/>
              <a:t> </a:t>
            </a:r>
            <a:r>
              <a:rPr lang="en-US" sz="1600" dirty="0" err="1" smtClean="0"/>
              <a:t>Obs</a:t>
            </a:r>
            <a:r>
              <a:rPr lang="en-US" sz="1600" dirty="0" smtClean="0"/>
              <a:t>(A')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i="1" dirty="0" smtClean="0"/>
              <a:t>3. </a:t>
            </a:r>
            <a:r>
              <a:rPr lang="en-US" sz="1600" i="1" dirty="0" smtClean="0"/>
              <a:t>R</a:t>
            </a:r>
            <a:r>
              <a:rPr lang="ru-RU" sz="1600" i="1" dirty="0" smtClean="0"/>
              <a:t> </a:t>
            </a:r>
            <a:r>
              <a:rPr lang="en-US" sz="1600" i="1" dirty="0" smtClean="0">
                <a:sym typeface="Symbol"/>
              </a:rPr>
              <a:t></a:t>
            </a:r>
            <a:r>
              <a:rPr lang="ru-RU" sz="1600" i="1" dirty="0" smtClean="0"/>
              <a:t> </a:t>
            </a:r>
            <a:r>
              <a:rPr lang="en-US" sz="1600" i="1" dirty="0" smtClean="0"/>
              <a:t>Signal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dirty="0" smtClean="0"/>
              <a:t>4. </a:t>
            </a:r>
            <a:r>
              <a:rPr lang="en-US" sz="1600" dirty="0" smtClean="0"/>
              <a:t>S</a:t>
            </a:r>
            <a:r>
              <a:rPr lang="ru-RU" sz="1600" dirty="0" smtClean="0"/>
              <a:t> </a:t>
            </a:r>
            <a:r>
              <a:rPr lang="ru-RU" sz="1600" dirty="0"/>
              <a:t>= </a:t>
            </a:r>
            <a:r>
              <a:rPr lang="en-US" sz="1600" dirty="0">
                <a:sym typeface="Symbol"/>
              </a:rPr>
              <a:t></a:t>
            </a:r>
            <a:r>
              <a:rPr lang="en-US" sz="1600" baseline="-25000" dirty="0">
                <a:sym typeface="Symbol"/>
              </a:rPr>
              <a:t></a:t>
            </a:r>
            <a:r>
              <a:rPr lang="ru-RU" sz="1600" baseline="-25000" dirty="0"/>
              <a:t>1,</a:t>
            </a:r>
            <a:r>
              <a:rPr lang="en-US" sz="1600" baseline="-25000" dirty="0"/>
              <a:t>S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</a:t>
            </a:r>
            <a:r>
              <a:rPr lang="ru-RU" sz="1600" baseline="-25000" dirty="0"/>
              <a:t>1</a:t>
            </a:r>
            <a:r>
              <a:rPr lang="ru-RU" sz="1600" dirty="0"/>
              <a:t> </a:t>
            </a:r>
            <a:r>
              <a:rPr lang="en-US" sz="1600" dirty="0">
                <a:sym typeface="Symbol"/>
              </a:rPr>
              <a:t>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</a:t>
            </a:r>
            <a:r>
              <a:rPr lang="en-US" sz="1600" baseline="-25000" dirty="0">
                <a:sym typeface="Symbol"/>
              </a:rPr>
              <a:t></a:t>
            </a:r>
            <a:r>
              <a:rPr lang="ru-RU" sz="1600" baseline="-25000" dirty="0"/>
              <a:t>2,</a:t>
            </a:r>
            <a:r>
              <a:rPr lang="en-US" sz="1600" baseline="-25000" dirty="0"/>
              <a:t>S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</a:t>
            </a:r>
            <a:r>
              <a:rPr lang="ru-RU" sz="1600" baseline="-25000" dirty="0"/>
              <a:t>2</a:t>
            </a:r>
            <a:r>
              <a:rPr lang="ru-RU" sz="1600" dirty="0"/>
              <a:t> </a:t>
            </a:r>
            <a:r>
              <a:rPr lang="en-US" sz="1600" dirty="0">
                <a:sym typeface="Symbol"/>
              </a:rPr>
              <a:t></a:t>
            </a:r>
            <a:r>
              <a:rPr lang="ru-RU" sz="1600" dirty="0"/>
              <a:t> </a:t>
            </a:r>
            <a:r>
              <a:rPr lang="ru-RU" sz="1600" dirty="0" smtClean="0"/>
              <a:t>…</a:t>
            </a:r>
          </a:p>
          <a:p>
            <a:pPr marL="0" indent="0">
              <a:buNone/>
            </a:pPr>
            <a:r>
              <a:rPr lang="ru-RU" sz="1600" dirty="0" smtClean="0"/>
              <a:t>5. Множество активных элементов </a:t>
            </a:r>
            <a:r>
              <a:rPr lang="en-US" sz="1600" dirty="0" smtClean="0"/>
              <a:t>Q</a:t>
            </a:r>
            <a:r>
              <a:rPr lang="en-US" sz="1600" dirty="0"/>
              <a:t> </a:t>
            </a:r>
            <a:r>
              <a:rPr lang="ru-RU" sz="1600" dirty="0"/>
              <a:t>=</a:t>
            </a:r>
            <a:r>
              <a:rPr lang="en-US" sz="1600" dirty="0"/>
              <a:t> </a:t>
            </a:r>
            <a:r>
              <a:rPr lang="ru-RU" sz="1600" dirty="0"/>
              <a:t>{</a:t>
            </a:r>
            <a:r>
              <a:rPr lang="en-US" sz="1600" dirty="0" err="1"/>
              <a:t>q</a:t>
            </a:r>
            <a:r>
              <a:rPr lang="en-US" sz="1600" baseline="-25000" dirty="0" err="1"/>
              <a:t>k</a:t>
            </a:r>
            <a:r>
              <a:rPr lang="ru-RU" sz="1600" dirty="0"/>
              <a:t> | </a:t>
            </a:r>
            <a:r>
              <a:rPr lang="en-US" sz="1600" dirty="0" err="1"/>
              <a:t>q</a:t>
            </a:r>
            <a:r>
              <a:rPr lang="en-US" sz="1600" baseline="-25000" dirty="0" err="1"/>
              <a:t>k</a:t>
            </a:r>
            <a:r>
              <a:rPr lang="ru-RU" sz="1600" dirty="0"/>
              <a:t> ≠ 0</a:t>
            </a:r>
            <a:r>
              <a:rPr lang="ru-RU" sz="1600" dirty="0" smtClean="0"/>
              <a:t>}</a:t>
            </a:r>
          </a:p>
          <a:p>
            <a:pPr marL="0" indent="0">
              <a:buNone/>
            </a:pPr>
            <a:r>
              <a:rPr lang="ru-RU" sz="1600" dirty="0" smtClean="0">
                <a:sym typeface="Symbol"/>
              </a:rPr>
              <a:t>6. Связи между </a:t>
            </a:r>
            <a:r>
              <a:rPr lang="en-US" sz="1600" dirty="0" smtClean="0">
                <a:sym typeface="Symbol"/>
              </a:rPr>
              <a:t>q</a:t>
            </a:r>
            <a:r>
              <a:rPr lang="en-US" sz="1600" baseline="-25000" dirty="0" smtClean="0">
                <a:sym typeface="Symbol"/>
              </a:rPr>
              <a:t>i</a:t>
            </a:r>
            <a:r>
              <a:rPr lang="en-US" sz="1600" dirty="0" smtClean="0">
                <a:sym typeface="Symbol"/>
              </a:rPr>
              <a:t>:</a:t>
            </a:r>
          </a:p>
          <a:p>
            <a:pPr marL="0" indent="0">
              <a:buNone/>
            </a:pPr>
            <a:r>
              <a:rPr lang="ru-RU" sz="1600" dirty="0" smtClean="0">
                <a:sym typeface="Symbol"/>
              </a:rPr>
              <a:t>	</a:t>
            </a:r>
            <a:r>
              <a:rPr lang="en-US" sz="1600" dirty="0" smtClean="0">
                <a:sym typeface="Symbol"/>
              </a:rPr>
              <a:t></a:t>
            </a:r>
            <a:r>
              <a:rPr lang="en-US" sz="1600" baseline="-25000" dirty="0" err="1"/>
              <a:t>i,j</a:t>
            </a:r>
            <a:r>
              <a:rPr lang="en-US" sz="1600" dirty="0"/>
              <a:t>(t)= </a:t>
            </a:r>
            <a:r>
              <a:rPr lang="en-US" sz="1600" dirty="0">
                <a:sym typeface="Symbol"/>
              </a:rPr>
              <a:t></a:t>
            </a:r>
            <a:r>
              <a:rPr lang="en-US" sz="1600" baseline="-25000" dirty="0" err="1"/>
              <a:t>i,j</a:t>
            </a:r>
            <a:r>
              <a:rPr lang="en-US" sz="1600" dirty="0"/>
              <a:t>(t-1) </a:t>
            </a:r>
            <a:r>
              <a:rPr lang="en-US" sz="1600" dirty="0">
                <a:sym typeface="Symbol"/>
              </a:rPr>
              <a:t></a:t>
            </a:r>
            <a:r>
              <a:rPr lang="en-US" sz="1600" dirty="0"/>
              <a:t> </a:t>
            </a:r>
            <a:r>
              <a:rPr lang="ru-RU" sz="1600" dirty="0">
                <a:sym typeface="Symbol"/>
              </a:rPr>
              <a:t></a:t>
            </a:r>
            <a:r>
              <a:rPr lang="en-US" sz="1600" dirty="0"/>
              <a:t>, </a:t>
            </a:r>
            <a:r>
              <a:rPr lang="en-US" sz="1600" dirty="0" err="1"/>
              <a:t>s</a:t>
            </a:r>
            <a:r>
              <a:rPr lang="en-US" sz="1600" baseline="-25000" dirty="0" err="1"/>
              <a:t>i</a:t>
            </a:r>
            <a:r>
              <a:rPr lang="en-US" sz="1600" dirty="0"/>
              <a:t>, </a:t>
            </a:r>
            <a:r>
              <a:rPr lang="en-US" sz="1600" dirty="0" err="1"/>
              <a:t>s</a:t>
            </a:r>
            <a:r>
              <a:rPr lang="en-US" sz="1600" baseline="-25000" dirty="0" err="1"/>
              <a:t>j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</a:t>
            </a:r>
            <a:r>
              <a:rPr lang="en-US" sz="1600" dirty="0"/>
              <a:t> </a:t>
            </a:r>
            <a:r>
              <a:rPr lang="en-US" sz="1600" dirty="0" smtClean="0"/>
              <a:t>Q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7. Связь </a:t>
            </a:r>
            <a:r>
              <a:rPr lang="ru-RU" sz="1600" dirty="0" err="1" smtClean="0"/>
              <a:t>перцепт</a:t>
            </a:r>
            <a:r>
              <a:rPr lang="ru-RU" sz="1600" dirty="0" smtClean="0"/>
              <a:t>-значение:</a:t>
            </a:r>
          </a:p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en-US" sz="1600" dirty="0" err="1" smtClean="0"/>
              <a:t>Obs</a:t>
            </a:r>
            <a:r>
              <a:rPr lang="ru-RU" sz="1600" dirty="0"/>
              <a:t>(</a:t>
            </a:r>
            <a:r>
              <a:rPr lang="en-US" sz="1600" dirty="0"/>
              <a:t>R</a:t>
            </a:r>
            <a:r>
              <a:rPr lang="en-US" sz="1600" baseline="-25000" dirty="0"/>
              <a:t>A</a:t>
            </a:r>
            <a:r>
              <a:rPr lang="ru-RU" sz="1600" baseline="-25000" dirty="0"/>
              <a:t>'</a:t>
            </a:r>
            <a:r>
              <a:rPr lang="ru-RU" sz="1600" dirty="0"/>
              <a:t>)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 err="1"/>
              <a:t>R</a:t>
            </a:r>
            <a:r>
              <a:rPr lang="en-US" sz="1600" baseline="-25000" dirty="0" err="1"/>
              <a:t>p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/>
              <a:t> </a:t>
            </a:r>
            <a:r>
              <a:rPr lang="en-US" sz="1600" dirty="0" err="1" smtClean="0"/>
              <a:t>R</a:t>
            </a:r>
            <a:r>
              <a:rPr lang="en-US" sz="1600" baseline="-25000" dirty="0" err="1" smtClean="0"/>
              <a:t>m</a:t>
            </a:r>
            <a:endParaRPr lang="ru-RU" sz="1600" baseline="-25000" dirty="0" smtClean="0"/>
          </a:p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en-US" sz="1600" dirty="0" err="1" smtClean="0"/>
              <a:t>Obs</a:t>
            </a:r>
            <a:r>
              <a:rPr lang="ru-RU" sz="1600" dirty="0"/>
              <a:t>(</a:t>
            </a:r>
            <a:r>
              <a:rPr lang="en-US" sz="1600" dirty="0"/>
              <a:t>A</a:t>
            </a:r>
            <a:r>
              <a:rPr lang="ru-RU" sz="1600" dirty="0"/>
              <a:t>')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/>
              <a:t> </a:t>
            </a:r>
            <a:r>
              <a:rPr lang="en-US" sz="1600" dirty="0" err="1"/>
              <a:t>Self</a:t>
            </a:r>
            <a:r>
              <a:rPr lang="en-US" sz="1600" baseline="-25000" dirty="0" err="1"/>
              <a:t>p</a:t>
            </a:r>
            <a:r>
              <a:rPr lang="en-US" sz="1600" dirty="0"/>
              <a:t> </a:t>
            </a:r>
            <a:r>
              <a:rPr lang="en-US" sz="1600" dirty="0">
                <a:sym typeface="Symbol"/>
              </a:rPr>
              <a:t></a:t>
            </a:r>
            <a:r>
              <a:rPr lang="en-US" sz="1600" dirty="0"/>
              <a:t> </a:t>
            </a:r>
            <a:r>
              <a:rPr lang="en-US" sz="1600" dirty="0" err="1" smtClean="0"/>
              <a:t>Self</a:t>
            </a:r>
            <a:r>
              <a:rPr lang="en-US" sz="1600" baseline="-25000" dirty="0" err="1" smtClean="0"/>
              <a:t>m</a:t>
            </a:r>
            <a:endParaRPr lang="ru-RU" sz="1600" baseline="-25000" dirty="0" smtClean="0"/>
          </a:p>
          <a:p>
            <a:pPr marL="0" indent="0">
              <a:buNone/>
            </a:pPr>
            <a:r>
              <a:rPr lang="ru-RU" sz="1600" dirty="0" smtClean="0">
                <a:sym typeface="Symbol"/>
              </a:rPr>
              <a:t>8. Итоговое формирование ассоциативной связи:</a:t>
            </a:r>
          </a:p>
          <a:p>
            <a:pPr marL="0" indent="0">
              <a:buNone/>
            </a:pPr>
            <a:r>
              <a:rPr lang="ru-RU" sz="1600" dirty="0" smtClean="0">
                <a:sym typeface="Symbol"/>
              </a:rPr>
              <a:t>	</a:t>
            </a:r>
            <a:r>
              <a:rPr lang="en-US" sz="1600" b="1" dirty="0" smtClean="0">
                <a:sym typeface="Symbol"/>
              </a:rPr>
              <a:t></a:t>
            </a:r>
            <a:r>
              <a:rPr lang="en-US" sz="1600" b="1" baseline="-25000" dirty="0"/>
              <a:t>X</a:t>
            </a:r>
            <a:r>
              <a:rPr lang="ru-RU" sz="1600" b="1" baseline="-25000" dirty="0"/>
              <a:t>,</a:t>
            </a:r>
            <a:r>
              <a:rPr lang="en-US" sz="1600" b="1" baseline="-25000" dirty="0"/>
              <a:t>S</a:t>
            </a:r>
            <a:r>
              <a:rPr lang="ru-RU" sz="1600" b="1" dirty="0"/>
              <a:t>(</a:t>
            </a:r>
            <a:r>
              <a:rPr lang="en-US" sz="1600" b="1" dirty="0"/>
              <a:t>t</a:t>
            </a:r>
            <a:r>
              <a:rPr lang="ru-RU" sz="1600" b="1" dirty="0"/>
              <a:t>)= </a:t>
            </a:r>
            <a:r>
              <a:rPr lang="en-US" sz="1600" b="1" dirty="0">
                <a:sym typeface="Symbol"/>
              </a:rPr>
              <a:t></a:t>
            </a:r>
            <a:r>
              <a:rPr lang="en-US" sz="1600" b="1" baseline="-25000" dirty="0"/>
              <a:t>X</a:t>
            </a:r>
            <a:r>
              <a:rPr lang="ru-RU" sz="1600" b="1" baseline="-25000" dirty="0"/>
              <a:t>,</a:t>
            </a:r>
            <a:r>
              <a:rPr lang="en-US" sz="1600" b="1" baseline="-25000" dirty="0"/>
              <a:t>S j</a:t>
            </a:r>
            <a:r>
              <a:rPr lang="ru-RU" sz="1600" b="1" dirty="0"/>
              <a:t>(</a:t>
            </a:r>
            <a:r>
              <a:rPr lang="en-US" sz="1600" b="1" dirty="0"/>
              <a:t>t</a:t>
            </a:r>
            <a:r>
              <a:rPr lang="ru-RU" sz="1600" b="1" dirty="0"/>
              <a:t>-1) </a:t>
            </a:r>
            <a:r>
              <a:rPr lang="en-US" sz="1600" b="1" dirty="0">
                <a:sym typeface="Symbol"/>
              </a:rPr>
              <a:t></a:t>
            </a:r>
            <a:r>
              <a:rPr lang="en-US" sz="1600" b="1" dirty="0"/>
              <a:t> </a:t>
            </a:r>
            <a:r>
              <a:rPr lang="ru-RU" sz="1600" b="1" dirty="0">
                <a:sym typeface="Symbol"/>
              </a:rPr>
              <a:t></a:t>
            </a:r>
            <a:endParaRPr lang="ru-RU" sz="1600" b="1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2E274-9468-42B8-BF31-43F98EE5E7C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156027"/>
              </p:ext>
            </p:extLst>
          </p:nvPr>
        </p:nvGraphicFramePr>
        <p:xfrm>
          <a:off x="5060294" y="2852936"/>
          <a:ext cx="3808697" cy="280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Visio" r:id="rId4" imgW="5048244" imgH="3724343" progId="Visio.Drawing.15">
                  <p:embed/>
                </p:oleObj>
              </mc:Choice>
              <mc:Fallback>
                <p:oleObj name="Visio" r:id="rId4" imgW="5048244" imgH="3724343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294" y="2852936"/>
                        <a:ext cx="3808697" cy="2808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47268"/>
              </p:ext>
            </p:extLst>
          </p:nvPr>
        </p:nvGraphicFramePr>
        <p:xfrm>
          <a:off x="4550893" y="1268760"/>
          <a:ext cx="44196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5" name="Visio" r:id="rId7" imgW="5762746" imgH="1981200" progId="Visio.Drawing.15">
                  <p:embed/>
                </p:oleObj>
              </mc:Choice>
              <mc:Fallback>
                <p:oleObj name="Visio" r:id="rId7" imgW="5762746" imgH="198120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0893" y="1268760"/>
                        <a:ext cx="44196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ИФ, 17.12.2019</a:t>
            </a: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4554994"/>
            <a:ext cx="4824536" cy="1754326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/>
              <a:t>Не </a:t>
            </a:r>
            <a:r>
              <a:rPr lang="ru-RU" dirty="0"/>
              <a:t>просто определение степени </a:t>
            </a:r>
            <a:r>
              <a:rPr lang="ru-RU" dirty="0" smtClean="0"/>
              <a:t>похожести </a:t>
            </a:r>
            <a:r>
              <a:rPr lang="ru-RU" dirty="0" err="1" smtClean="0"/>
              <a:t>конспецифика</a:t>
            </a:r>
            <a:r>
              <a:rPr lang="ru-RU" dirty="0" smtClean="0"/>
              <a:t>, но </a:t>
            </a:r>
            <a:r>
              <a:rPr lang="ru-RU" u="sng" dirty="0"/>
              <a:t>отождествление наблюдаемого объекта </a:t>
            </a:r>
            <a:r>
              <a:rPr lang="ru-RU" u="sng" dirty="0" smtClean="0"/>
              <a:t>с </a:t>
            </a:r>
            <a:r>
              <a:rPr lang="ru-RU" u="sng" dirty="0"/>
              <a:t>С.Я.:  </a:t>
            </a:r>
            <a:r>
              <a:rPr lang="ru-RU" dirty="0"/>
              <a:t>при наблюдении "</a:t>
            </a:r>
            <a:r>
              <a:rPr lang="ru-RU" b="1" dirty="0"/>
              <a:t>близкого</a:t>
            </a:r>
            <a:r>
              <a:rPr lang="ru-RU" dirty="0"/>
              <a:t>" контрагента происходит то же подтверждение самости, что и при активизации вершины С.Я. </a:t>
            </a:r>
          </a:p>
        </p:txBody>
      </p:sp>
    </p:spTree>
    <p:extLst>
      <p:ext uri="{BB962C8B-B14F-4D97-AF65-F5344CB8AC3E}">
        <p14:creationId xmlns:p14="http://schemas.microsoft.com/office/powerpoint/2010/main" val="11371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Вопрос 1. От управления индивидом к управлению </a:t>
            </a:r>
            <a:r>
              <a:rPr lang="ru-RU" sz="2400" b="1" dirty="0"/>
              <a:t>социумом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6707088" cy="5400600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200" dirty="0" smtClean="0"/>
              <a:t>Социум </a:t>
            </a:r>
            <a:r>
              <a:rPr lang="ru-RU" sz="2200" dirty="0"/>
              <a:t>– </a:t>
            </a:r>
            <a:r>
              <a:rPr lang="ru-RU" sz="2200" dirty="0" smtClean="0"/>
              <a:t>это устойчивое</a:t>
            </a:r>
            <a:r>
              <a:rPr lang="ru-RU" sz="2200" dirty="0"/>
              <a:t>, замкнутое </a:t>
            </a:r>
            <a:r>
              <a:rPr lang="ru-RU" sz="2200" dirty="0" smtClean="0"/>
              <a:t>образование,  деятельность </a:t>
            </a:r>
            <a:r>
              <a:rPr lang="ru-RU" sz="2200" dirty="0"/>
              <a:t>которого поддерживается целым комплексом </a:t>
            </a:r>
            <a:r>
              <a:rPr lang="ru-RU" sz="2200" dirty="0" smtClean="0"/>
              <a:t>правил </a:t>
            </a:r>
            <a:r>
              <a:rPr lang="ru-RU" sz="2200" dirty="0"/>
              <a:t>внутригруппового </a:t>
            </a:r>
            <a:r>
              <a:rPr lang="ru-RU" sz="2200" dirty="0" smtClean="0"/>
              <a:t>взаимодействия  </a:t>
            </a:r>
            <a:r>
              <a:rPr lang="ru-RU" sz="2200" dirty="0"/>
              <a:t>=</a:t>
            </a:r>
            <a:r>
              <a:rPr lang="en-US" sz="2200" dirty="0"/>
              <a:t>&gt; </a:t>
            </a:r>
            <a:endParaRPr lang="ru-RU" sz="22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2200" dirty="0" smtClean="0"/>
              <a:t>Способы </a:t>
            </a:r>
            <a:r>
              <a:rPr lang="ru-RU" sz="2200" dirty="0"/>
              <a:t>целенаправленного изменения его </a:t>
            </a:r>
            <a:r>
              <a:rPr lang="ru-RU" sz="2200" dirty="0" smtClean="0"/>
              <a:t>поведения:</a:t>
            </a:r>
            <a:endParaRPr lang="en-US" sz="2200" dirty="0" smtClean="0"/>
          </a:p>
          <a:p>
            <a:pPr lvl="1"/>
            <a:r>
              <a:rPr lang="ru-RU" sz="2000" dirty="0" smtClean="0"/>
              <a:t>прямое </a:t>
            </a:r>
            <a:r>
              <a:rPr lang="ru-RU" sz="2000" dirty="0"/>
              <a:t>воздействие на индивида (изменение его параметров и </a:t>
            </a:r>
            <a:r>
              <a:rPr lang="ru-RU" sz="2000" dirty="0" smtClean="0"/>
              <a:t>структуры);</a:t>
            </a:r>
            <a:endParaRPr lang="en-US" sz="2000" dirty="0" smtClean="0"/>
          </a:p>
          <a:p>
            <a:pPr lvl="1"/>
            <a:r>
              <a:rPr lang="ru-RU" sz="2000" dirty="0" smtClean="0"/>
              <a:t>оказание воздействия </a:t>
            </a:r>
            <a:r>
              <a:rPr lang="ru-RU" sz="2000" dirty="0"/>
              <a:t>на окружающую среду (косвенное управление</a:t>
            </a:r>
            <a:r>
              <a:rPr lang="ru-RU" sz="2000" dirty="0" smtClean="0"/>
              <a:t>);</a:t>
            </a:r>
          </a:p>
          <a:p>
            <a:pPr lvl="1"/>
            <a:r>
              <a:rPr lang="ru-RU" sz="2200" b="1" dirty="0" smtClean="0">
                <a:solidFill>
                  <a:srgbClr val="FF0000"/>
                </a:solidFill>
              </a:rPr>
              <a:t>управление «нравственными» установками (мораль – наиболее гибкая и вариативная надстройка СУ)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600" dirty="0" smtClean="0"/>
              <a:t>Все </a:t>
            </a:r>
            <a:r>
              <a:rPr lang="ru-RU" sz="1600" dirty="0"/>
              <a:t>механизмы, требуемые для функционирования социума (</a:t>
            </a:r>
            <a:r>
              <a:rPr lang="ru-RU" sz="1600" dirty="0" err="1"/>
              <a:t>когезия</a:t>
            </a:r>
            <a:r>
              <a:rPr lang="ru-RU" sz="1600" dirty="0"/>
              <a:t>, </a:t>
            </a:r>
            <a:r>
              <a:rPr lang="ru-RU" sz="1600" dirty="0" err="1"/>
              <a:t>контагиозность</a:t>
            </a:r>
            <a:r>
              <a:rPr lang="ru-RU" sz="1600" dirty="0"/>
              <a:t>, подражание, социальное доминирование, </a:t>
            </a:r>
            <a:r>
              <a:rPr lang="ru-RU" sz="1600" dirty="0" err="1"/>
              <a:t>агонистическое</a:t>
            </a:r>
            <a:r>
              <a:rPr lang="ru-RU" sz="1600" dirty="0"/>
              <a:t> поведение, обучение и пр.), должны быть сохранены.</a:t>
            </a:r>
          </a:p>
          <a:p>
            <a:endParaRPr lang="ru-RU" sz="22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081-79AF-414C-A93A-CCD14C8078AA}" type="slidenum">
              <a:rPr lang="ru-RU" smtClean="0"/>
              <a:t>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pic>
        <p:nvPicPr>
          <p:cNvPr id="6" name="Picture 8" descr="ÐÐ°ÑÑÐ¸Ð½ÐºÐ¸ Ð¿Ð¾ Ð·Ð°Ð¿ÑÐ¾ÑÑ ÑÐ¾ÑÐ¸Ð¾Ð»Ð¾Ð³Ð¸Ñ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6256" y="1331723"/>
            <a:ext cx="1944217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68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Вопрос 2. Сугубо техническая (прагматическая) мотивация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Возможность разрешения конфликтных ситуаций (конфликт между личными потребностями и оценкой последствий) типа: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r>
              <a:rPr lang="ru-RU" i="1" dirty="0" smtClean="0"/>
              <a:t>Надо ли прийти на помощь?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Кому помочь (слабому? сильному?) или у кого отнять?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Можно ли помешать другому (своему? чужому?)?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Кто есть свой/чужой (клан, колонна, гнездо, федерация)?</a:t>
            </a:r>
          </a:p>
          <a:p>
            <a:pPr marL="514350" indent="-514350">
              <a:buAutoNum type="arabicPeriod"/>
            </a:pPr>
            <a:r>
              <a:rPr lang="ru-RU" i="1" dirty="0" smtClean="0"/>
              <a:t>Потребность в самосохранении </a:t>
            </a:r>
            <a:r>
              <a:rPr lang="en-US" i="1" dirty="0" err="1" smtClean="0"/>
              <a:t>Vs</a:t>
            </a:r>
            <a:r>
              <a:rPr lang="ru-RU" i="1" dirty="0" smtClean="0"/>
              <a:t> необходимость самопожертвования?</a:t>
            </a:r>
          </a:p>
          <a:p>
            <a:pPr marL="0" indent="0">
              <a:buNone/>
            </a:pPr>
            <a:r>
              <a:rPr lang="ru-RU" i="1" dirty="0" smtClean="0"/>
              <a:t>…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Необходимы </a:t>
            </a:r>
            <a:r>
              <a:rPr lang="ru-RU" b="1" dirty="0" smtClean="0"/>
              <a:t>общие</a:t>
            </a:r>
            <a:r>
              <a:rPr lang="ru-RU" dirty="0" smtClean="0"/>
              <a:t> правила, установки, схемы, позволяющие разрешать подобного рода конфликты.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Что должно учитываться?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Каковы алгоритмы и критерии?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Не есть ли это то, чего мы ожидаем от </a:t>
            </a:r>
            <a:r>
              <a:rPr lang="ru-RU" b="1" dirty="0" smtClean="0">
                <a:solidFill>
                  <a:srgbClr val="FF0000"/>
                </a:solidFill>
              </a:rPr>
              <a:t>моральной философии</a:t>
            </a:r>
            <a:r>
              <a:rPr lang="ru-RU" dirty="0" smtClean="0"/>
              <a:t>?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49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Основной вопрос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Может ли рассматриваться поведение АИС с точки зрения морали (или применимо ли понятие морали к роботам)?</a:t>
            </a:r>
          </a:p>
          <a:p>
            <a:pPr marL="0" indent="0">
              <a:buNone/>
            </a:pPr>
            <a:r>
              <a:rPr lang="ru-RU" dirty="0" smtClean="0"/>
              <a:t> 				или:</a:t>
            </a:r>
          </a:p>
          <a:p>
            <a:pPr marL="0" indent="0">
              <a:buNone/>
            </a:pPr>
            <a:r>
              <a:rPr lang="ru-RU" dirty="0" smtClean="0"/>
              <a:t>Можно ли считать робота моральным агентом?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en-US" i="1" dirty="0" smtClean="0"/>
              <a:t>Moral </a:t>
            </a:r>
            <a:r>
              <a:rPr lang="en-US" i="1" dirty="0"/>
              <a:t>agency is an individual's ability to make moral judgments based on some notion of right and wrong and to be held accountable for these actions. A moral agent is a being who is capable of acting with reference to right and wrong.</a:t>
            </a:r>
            <a:endParaRPr lang="ru-RU" i="1" dirty="0"/>
          </a:p>
          <a:p>
            <a:pPr marL="0" indent="0">
              <a:buNone/>
            </a:pPr>
            <a:r>
              <a:rPr lang="en-US" dirty="0"/>
              <a:t>https://en.wikipedia.org/wiki/Moral_agency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081-79AF-414C-A93A-CCD14C8078A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9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Чего не хватает для того, чтобы признать робота моральным агентом?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6563071" cy="5184576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ru-RU" sz="2000" b="1" dirty="0" smtClean="0"/>
              <a:t>Потребности и эмоции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С.Я., самосознание и рефлексия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Социальные механизмы поведения</a:t>
            </a:r>
          </a:p>
          <a:p>
            <a:pPr marL="457200" indent="-457200">
              <a:buAutoNum type="arabicPeriod"/>
            </a:pPr>
            <a:r>
              <a:rPr lang="ru-RU" sz="2000" b="1" dirty="0" smtClean="0"/>
              <a:t>…</a:t>
            </a:r>
          </a:p>
          <a:p>
            <a:pPr marL="0" indent="0">
              <a:buNone/>
            </a:pPr>
            <a:r>
              <a:rPr lang="ru-RU" sz="2000" b="1" dirty="0" smtClean="0"/>
              <a:t>5. </a:t>
            </a:r>
            <a:r>
              <a:rPr lang="ru-RU" sz="2000" b="1" dirty="0" err="1" smtClean="0"/>
              <a:t>Эмпатия</a:t>
            </a:r>
            <a:r>
              <a:rPr lang="ru-RU" sz="2000" b="1" dirty="0" smtClean="0"/>
              <a:t> </a:t>
            </a:r>
            <a:r>
              <a:rPr lang="ru-RU" sz="2000" b="1" dirty="0"/>
              <a:t>и целеполагание</a:t>
            </a:r>
            <a:endParaRPr lang="ru-RU" sz="2000" dirty="0" smtClean="0"/>
          </a:p>
          <a:p>
            <a:r>
              <a:rPr lang="ru-RU" sz="2000" dirty="0" err="1" smtClean="0"/>
              <a:t>Эмпатия</a:t>
            </a:r>
            <a:r>
              <a:rPr lang="ru-RU" sz="2000" dirty="0" smtClean="0"/>
              <a:t> – отзывчивость на эмоциональное состояние другого. Э. - основа </a:t>
            </a:r>
            <a:r>
              <a:rPr lang="ru-RU" sz="2000" dirty="0"/>
              <a:t>для </a:t>
            </a:r>
            <a:r>
              <a:rPr lang="ru-RU" sz="2000" dirty="0" smtClean="0"/>
              <a:t>уровня </a:t>
            </a:r>
            <a:r>
              <a:rPr lang="ru-RU" sz="2000" dirty="0"/>
              <a:t>управления, связанного с целеполаганием и планированием. </a:t>
            </a:r>
            <a:endParaRPr lang="ru-RU" sz="2000" dirty="0" smtClean="0"/>
          </a:p>
          <a:p>
            <a:pPr marL="0" indent="0" algn="ctr">
              <a:buNone/>
            </a:pPr>
            <a:r>
              <a:rPr lang="ru-RU" sz="2000" b="1" dirty="0" err="1"/>
              <a:t>Эмпатия</a:t>
            </a:r>
            <a:r>
              <a:rPr lang="ru-RU" sz="2000" b="1" dirty="0"/>
              <a:t> = </a:t>
            </a:r>
            <a:r>
              <a:rPr lang="en-US" sz="2000" b="1" dirty="0"/>
              <a:t>{</a:t>
            </a:r>
            <a:r>
              <a:rPr lang="ru-RU" sz="2000" b="1" dirty="0"/>
              <a:t>Эмоции +</a:t>
            </a:r>
            <a:r>
              <a:rPr lang="en-US" sz="2000" b="1" dirty="0"/>
              <a:t> </a:t>
            </a:r>
            <a:r>
              <a:rPr lang="ru-RU" sz="2000" b="1" dirty="0"/>
              <a:t>Отождествление контрагента +</a:t>
            </a:r>
            <a:r>
              <a:rPr lang="en-US" sz="2000" b="1" dirty="0"/>
              <a:t> </a:t>
            </a:r>
            <a:r>
              <a:rPr lang="ru-RU" sz="2000" b="1" dirty="0"/>
              <a:t>Подражательное поведение</a:t>
            </a:r>
            <a:r>
              <a:rPr lang="en-US" sz="2000" b="1" dirty="0"/>
              <a:t>}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В этологии – СИМПАТИЧЕСКАЯ ИНДУКЦИЯ</a:t>
            </a:r>
            <a:endParaRPr lang="ru-RU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2000" dirty="0" smtClean="0"/>
              <a:t>Эмоциональное </a:t>
            </a:r>
            <a:r>
              <a:rPr lang="ru-RU" sz="2000" dirty="0"/>
              <a:t>состояние контрагента оказывает влияние на формирование </a:t>
            </a:r>
            <a:r>
              <a:rPr lang="ru-RU" sz="2000" b="1" dirty="0"/>
              <a:t>мотива</a:t>
            </a:r>
            <a:r>
              <a:rPr lang="ru-RU" sz="2000" dirty="0"/>
              <a:t> поведения, его </a:t>
            </a:r>
            <a:r>
              <a:rPr lang="ru-RU" sz="2000" b="1" dirty="0"/>
              <a:t>цели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081-79AF-414C-A93A-CCD14C8078AA}" type="slidenum">
              <a:rPr lang="ru-RU" smtClean="0"/>
              <a:t>14</a:t>
            </a:fld>
            <a:endParaRPr lang="ru-RU"/>
          </a:p>
        </p:txBody>
      </p:sp>
      <p:pic>
        <p:nvPicPr>
          <p:cNvPr id="46082" name="Picture 2" descr="https://ic.pics.livejournal.com/gol_olga/39311574/129097/129097_9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198" y="2207001"/>
            <a:ext cx="162018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20271" y="3789040"/>
            <a:ext cx="1904241" cy="1152128"/>
          </a:xfrm>
          <a:prstGeom prst="rect">
            <a:avLst/>
          </a:prstGeom>
        </p:spPr>
      </p:pic>
      <p:pic>
        <p:nvPicPr>
          <p:cNvPr id="8" name="Picture 2" descr="Image result for ÑÐ¼Ð¿Ð°ÑÐ¸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r="22506"/>
          <a:stretch/>
        </p:blipFill>
        <p:spPr bwMode="auto">
          <a:xfrm>
            <a:off x="7500064" y="836712"/>
            <a:ext cx="14244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Механизмы оценки решения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4063" y="1439812"/>
            <a:ext cx="8229600" cy="12961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i="1" dirty="0" smtClean="0"/>
              <a:t>Оценка (Д) = </a:t>
            </a:r>
            <a:r>
              <a:rPr lang="ru-RU" sz="2800" i="1" dirty="0" err="1" smtClean="0"/>
              <a:t>Техническая_оценка</a:t>
            </a:r>
            <a:r>
              <a:rPr lang="ru-RU" sz="2800" i="1" dirty="0" smtClean="0"/>
              <a:t>(Д) + </a:t>
            </a:r>
            <a:r>
              <a:rPr lang="ru-RU" sz="2800" i="1" dirty="0" err="1" smtClean="0"/>
              <a:t>Правовая_оценка</a:t>
            </a:r>
            <a:r>
              <a:rPr lang="ru-RU" sz="2800" i="1" dirty="0" smtClean="0"/>
              <a:t>(Д) + </a:t>
            </a:r>
            <a:r>
              <a:rPr lang="ru-RU" sz="2800" b="1" i="1" dirty="0" err="1" smtClean="0"/>
              <a:t>Моральная_оценка</a:t>
            </a:r>
            <a:r>
              <a:rPr lang="ru-RU" sz="2800" i="1" dirty="0" smtClean="0"/>
              <a:t>(Д)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152D8A-DE76-4FD7-BFF3-69E2BA5247BC}" type="slidenum">
              <a:rPr lang="ru-RU" smtClean="0"/>
              <a:t>15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44643" y="3537882"/>
            <a:ext cx="1224136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Варианты решения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1768779" y="3646765"/>
            <a:ext cx="1200038" cy="2142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1768779" y="3861048"/>
            <a:ext cx="120003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1768779" y="3861048"/>
            <a:ext cx="1200038" cy="59325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768779" y="3861048"/>
            <a:ext cx="1200038" cy="108883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768779" y="3861048"/>
            <a:ext cx="1200038" cy="26477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967329" y="3452807"/>
            <a:ext cx="1465746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 smtClean="0"/>
              <a:t>Технический фильтр</a:t>
            </a:r>
          </a:p>
          <a:p>
            <a:endParaRPr lang="ru-RU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418187" y="3742065"/>
            <a:ext cx="5432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433075" y="3969439"/>
            <a:ext cx="5432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4433075" y="4131513"/>
            <a:ext cx="5432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4418187" y="4316293"/>
            <a:ext cx="5432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976347" y="3429000"/>
            <a:ext cx="1184920" cy="1200329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ctr"/>
            <a:r>
              <a:rPr lang="ru-RU" dirty="0" smtClean="0"/>
              <a:t>Правовой</a:t>
            </a:r>
          </a:p>
          <a:p>
            <a:pPr algn="ctr"/>
            <a:r>
              <a:rPr lang="ru-RU" dirty="0" smtClean="0"/>
              <a:t>фильтр</a:t>
            </a:r>
          </a:p>
          <a:p>
            <a:endParaRPr lang="ru-RU" dirty="0"/>
          </a:p>
        </p:txBody>
      </p:sp>
      <p:cxnSp>
        <p:nvCxnSpPr>
          <p:cNvPr id="44" name="Прямая со стрелкой 43"/>
          <p:cNvCxnSpPr/>
          <p:nvPr/>
        </p:nvCxnSpPr>
        <p:spPr>
          <a:xfrm>
            <a:off x="6161267" y="3742065"/>
            <a:ext cx="5432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6176155" y="3969439"/>
            <a:ext cx="5432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704538" y="3336340"/>
            <a:ext cx="1395853" cy="1200329"/>
          </a:xfrm>
          <a:prstGeom prst="rect">
            <a:avLst/>
          </a:prstGeom>
          <a:solidFill>
            <a:srgbClr val="FFFF0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b="1" dirty="0"/>
          </a:p>
          <a:p>
            <a:pPr algn="ctr"/>
            <a:r>
              <a:rPr lang="ru-RU" b="1" dirty="0" smtClean="0"/>
              <a:t>Моральный</a:t>
            </a:r>
          </a:p>
          <a:p>
            <a:pPr algn="ctr"/>
            <a:r>
              <a:rPr lang="ru-RU" b="1" dirty="0" smtClean="0"/>
              <a:t>фильтр</a:t>
            </a:r>
          </a:p>
          <a:p>
            <a:endParaRPr lang="ru-RU" b="1" dirty="0"/>
          </a:p>
        </p:txBody>
      </p:sp>
      <p:cxnSp>
        <p:nvCxnSpPr>
          <p:cNvPr id="49" name="Прямая со стрелкой 48"/>
          <p:cNvCxnSpPr/>
          <p:nvPr/>
        </p:nvCxnSpPr>
        <p:spPr>
          <a:xfrm>
            <a:off x="8100391" y="3915489"/>
            <a:ext cx="543272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2051720" y="3336340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???</a:t>
            </a:r>
            <a:endParaRPr lang="ru-RU" sz="28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514134" y="3123545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??</a:t>
            </a:r>
            <a:endParaRPr lang="ru-RU" sz="28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6257214" y="3123545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?</a:t>
            </a:r>
            <a:endParaRPr lang="ru-RU" sz="28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221184" y="3212976"/>
            <a:ext cx="301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17961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Image result for ÑÐ¼Ð¿Ð°ÑÐ¸Ñ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8" r="22506"/>
          <a:stretch/>
        </p:blipFill>
        <p:spPr bwMode="auto">
          <a:xfrm>
            <a:off x="7334472" y="3122145"/>
            <a:ext cx="142444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2" name="Picture 2" descr="Image result for Ð¼Ð¾ÑÐ°Ð»Ñ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772320"/>
            <a:ext cx="1620801" cy="12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Моральное поведение с технической точки зрения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7488832" cy="55446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1. Необходимость </a:t>
            </a:r>
            <a:r>
              <a:rPr lang="ru-RU" sz="1800" b="1" dirty="0"/>
              <a:t>морали. </a:t>
            </a:r>
            <a:r>
              <a:rPr lang="ru-RU" sz="1800" dirty="0" smtClean="0"/>
              <a:t>Мораль </a:t>
            </a:r>
            <a:r>
              <a:rPr lang="ru-RU" sz="1800" dirty="0"/>
              <a:t>– это механизм </a:t>
            </a:r>
            <a:r>
              <a:rPr lang="ru-RU" sz="1800" b="1" dirty="0"/>
              <a:t>адаптации</a:t>
            </a:r>
            <a:r>
              <a:rPr lang="ru-RU" sz="1800" dirty="0"/>
              <a:t>, то, что позволяет функционировать социуму более </a:t>
            </a:r>
            <a:r>
              <a:rPr lang="ru-RU" sz="1800" dirty="0" smtClean="0"/>
              <a:t>эффективно. 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2</a:t>
            </a:r>
            <a:r>
              <a:rPr lang="ru-RU" sz="1800" b="1" dirty="0"/>
              <a:t>. Целевая функция регулирования </a:t>
            </a:r>
            <a:r>
              <a:rPr lang="ru-RU" sz="1800" b="1" dirty="0" smtClean="0"/>
              <a:t>поведения – сохранение устойчивости социума.</a:t>
            </a:r>
          </a:p>
          <a:p>
            <a:pPr marL="0" indent="0">
              <a:buNone/>
            </a:pPr>
            <a:r>
              <a:rPr lang="ru-RU" sz="1800" b="1" dirty="0" smtClean="0"/>
              <a:t>Способ - разрешение конфликтов.</a:t>
            </a:r>
            <a:r>
              <a:rPr lang="ru-RU" sz="1800" dirty="0" smtClean="0"/>
              <a:t> Основополагающий </a:t>
            </a:r>
            <a:r>
              <a:rPr lang="ru-RU" sz="1800" dirty="0" err="1" smtClean="0"/>
              <a:t>регулятив</a:t>
            </a:r>
            <a:r>
              <a:rPr lang="ru-RU" sz="1800" dirty="0" smtClean="0"/>
              <a:t> </a:t>
            </a:r>
            <a:r>
              <a:rPr lang="ru-RU" sz="1800" dirty="0"/>
              <a:t>в межличностных </a:t>
            </a:r>
            <a:r>
              <a:rPr lang="ru-RU" sz="1800" dirty="0" smtClean="0"/>
              <a:t>отношениях  - "</a:t>
            </a:r>
            <a:r>
              <a:rPr lang="ru-RU" sz="1800" dirty="0"/>
              <a:t>золотое правило" морали ("</a:t>
            </a:r>
            <a:r>
              <a:rPr lang="ru-RU" sz="1800" dirty="0" err="1"/>
              <a:t>непричинение</a:t>
            </a:r>
            <a:r>
              <a:rPr lang="ru-RU" sz="1800" dirty="0"/>
              <a:t> вреда другим</a:t>
            </a:r>
            <a:r>
              <a:rPr lang="ru-RU" sz="1800" dirty="0" smtClean="0"/>
              <a:t>"). </a:t>
            </a:r>
            <a:endParaRPr lang="ru-RU" sz="1800" i="1" dirty="0" smtClean="0"/>
          </a:p>
          <a:p>
            <a:pPr marL="0" indent="0">
              <a:buNone/>
            </a:pPr>
            <a:endParaRPr lang="ru-RU" sz="1800" i="1" dirty="0" smtClean="0"/>
          </a:p>
          <a:p>
            <a:pPr marL="0" indent="0">
              <a:buNone/>
            </a:pPr>
            <a:r>
              <a:rPr lang="ru-RU" sz="1800" i="1" u="sng" smtClean="0"/>
              <a:t>Примечание: Практика </a:t>
            </a:r>
            <a:r>
              <a:rPr lang="ru-RU" sz="1800" i="1" u="sng" dirty="0" smtClean="0"/>
              <a:t>взаимности "</a:t>
            </a:r>
            <a:r>
              <a:rPr lang="ru-RU" sz="1800" i="1" u="sng" dirty="0"/>
              <a:t>ты – мне, я – </a:t>
            </a:r>
            <a:r>
              <a:rPr lang="ru-RU" sz="1800" i="1" u="sng" dirty="0" smtClean="0"/>
              <a:t>тебе</a:t>
            </a:r>
            <a:r>
              <a:rPr lang="en-US" sz="1800" i="1" u="sng" dirty="0" smtClean="0"/>
              <a:t>"</a:t>
            </a:r>
            <a:r>
              <a:rPr lang="ru-RU" sz="1800" i="1" u="sng" dirty="0" smtClean="0"/>
              <a:t> менее очевидна.</a:t>
            </a:r>
            <a:r>
              <a:rPr lang="ru-RU" sz="1800" i="1" dirty="0" smtClean="0"/>
              <a:t> 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3</a:t>
            </a:r>
            <a:r>
              <a:rPr lang="ru-RU" sz="1800" b="1" dirty="0"/>
              <a:t>. Механизмы, лежащие в основе </a:t>
            </a:r>
            <a:r>
              <a:rPr lang="en-US" sz="1800" b="1" dirty="0" smtClean="0"/>
              <a:t>(</a:t>
            </a:r>
            <a:r>
              <a:rPr lang="ru-RU" sz="1800" b="1" dirty="0" smtClean="0"/>
              <a:t>но не ограничивающие его?</a:t>
            </a:r>
            <a:r>
              <a:rPr lang="en-US" sz="1800" b="1" dirty="0" smtClean="0"/>
              <a:t>) </a:t>
            </a:r>
            <a:r>
              <a:rPr lang="ru-RU" sz="1800" b="1" dirty="0" smtClean="0"/>
              <a:t>морального </a:t>
            </a:r>
            <a:r>
              <a:rPr lang="ru-RU" sz="1800" b="1" dirty="0" smtClean="0"/>
              <a:t>поведения: </a:t>
            </a:r>
            <a:r>
              <a:rPr lang="ru-RU" sz="1800" dirty="0" smtClean="0"/>
              <a:t>подражательное </a:t>
            </a:r>
            <a:r>
              <a:rPr lang="ru-RU" sz="1800" dirty="0"/>
              <a:t>поведение, социальное обучение </a:t>
            </a:r>
            <a:r>
              <a:rPr lang="ru-RU" sz="1800" dirty="0" smtClean="0"/>
              <a:t>и </a:t>
            </a:r>
            <a:r>
              <a:rPr lang="ru-RU" sz="1800" dirty="0" err="1" smtClean="0"/>
              <a:t>эмпатия</a:t>
            </a:r>
            <a:r>
              <a:rPr lang="ru-RU" sz="1800" dirty="0" smtClean="0"/>
              <a:t>.</a:t>
            </a:r>
            <a:endParaRPr lang="ru-RU" sz="1800" b="1" dirty="0" smtClean="0"/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4. «Удобство» морали:</a:t>
            </a:r>
          </a:p>
          <a:p>
            <a:pPr marL="0" indent="0">
              <a:buNone/>
            </a:pPr>
            <a:r>
              <a:rPr lang="ru-RU" sz="1800" dirty="0" smtClean="0"/>
              <a:t>Гибкость. Эта </a:t>
            </a:r>
            <a:r>
              <a:rPr lang="ru-RU" sz="1800" dirty="0"/>
              <a:t>надстройка над базовыми моделями поведения </a:t>
            </a:r>
            <a:r>
              <a:rPr lang="ru-RU" sz="1800" dirty="0" smtClean="0"/>
              <a:t>"</a:t>
            </a:r>
            <a:r>
              <a:rPr lang="ru-RU" sz="1800" dirty="0"/>
              <a:t>легковесна" и может варьироваться в широких пределах на протяжении жизненного цикла индивида</a:t>
            </a:r>
            <a:r>
              <a:rPr lang="ru-RU" sz="1800" dirty="0" smtClean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081-79AF-414C-A93A-CCD14C8078A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3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-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3024336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/>
              <a:t>Механистический вывод, который вряд ли кого устроит:</a:t>
            </a:r>
          </a:p>
          <a:p>
            <a:pPr marL="0" indent="0">
              <a:buNone/>
            </a:pPr>
            <a:r>
              <a:rPr lang="ru-RU" sz="1600" b="1" dirty="0" smtClean="0"/>
              <a:t>Посылки</a:t>
            </a:r>
            <a:r>
              <a:rPr lang="ru-RU" sz="16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В </a:t>
            </a:r>
            <a:r>
              <a:rPr lang="ru-RU" sz="1600" dirty="0"/>
              <a:t>перечень механизмов, определяющих нравственное поведение, наряду с прочими, входят социальное обучение и </a:t>
            </a:r>
            <a:r>
              <a:rPr lang="ru-RU" sz="1600" b="1" dirty="0" err="1" smtClean="0"/>
              <a:t>эмпатия</a:t>
            </a:r>
            <a:endParaRPr lang="ru-RU" sz="1600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Основной </a:t>
            </a:r>
            <a:r>
              <a:rPr lang="ru-RU" sz="1600" dirty="0"/>
              <a:t>мотивацией морального поведения (то, на что направлено золотое правило морали) является </a:t>
            </a:r>
            <a:r>
              <a:rPr lang="ru-RU" sz="1600" b="1" dirty="0"/>
              <a:t>максимизация эмоционального уровня контрагента</a:t>
            </a:r>
            <a:r>
              <a:rPr lang="ru-RU" sz="1600" dirty="0"/>
              <a:t>, на которого направлено воздействие индивида. 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Знак </a:t>
            </a:r>
            <a:r>
              <a:rPr lang="ru-RU" sz="1600" dirty="0"/>
              <a:t>и величина эмоции непосредственно определяется существующими </a:t>
            </a:r>
            <a:r>
              <a:rPr lang="ru-RU" sz="1600" b="1" dirty="0"/>
              <a:t>потребностями</a:t>
            </a:r>
            <a:r>
              <a:rPr lang="ru-RU" sz="1600" dirty="0"/>
              <a:t> </a:t>
            </a:r>
            <a:r>
              <a:rPr lang="ru-RU" sz="1600" dirty="0" smtClean="0"/>
              <a:t>агента.</a:t>
            </a:r>
          </a:p>
          <a:p>
            <a:pPr marL="0" indent="0">
              <a:buNone/>
            </a:pPr>
            <a:r>
              <a:rPr lang="ru-RU" sz="1600" b="1" dirty="0" smtClean="0"/>
              <a:t>Вывод</a:t>
            </a:r>
            <a:r>
              <a:rPr lang="ru-RU" sz="1600" dirty="0" smtClean="0"/>
              <a:t>: действие </a:t>
            </a:r>
            <a:r>
              <a:rPr lang="ru-RU" sz="1600" dirty="0"/>
              <a:t>основного морального </a:t>
            </a:r>
            <a:r>
              <a:rPr lang="ru-RU" sz="1600" dirty="0" err="1"/>
              <a:t>регулятива</a:t>
            </a:r>
            <a:r>
              <a:rPr lang="ru-RU" sz="1600" dirty="0"/>
              <a:t> направлено на </a:t>
            </a:r>
            <a:r>
              <a:rPr lang="ru-RU" sz="1600" b="1" dirty="0" smtClean="0"/>
              <a:t>удовлетворение </a:t>
            </a:r>
            <a:r>
              <a:rPr lang="ru-RU" sz="1600" b="1" dirty="0"/>
              <a:t>потребностей индивида</a:t>
            </a:r>
            <a:r>
              <a:rPr lang="ru-RU" sz="1600" dirty="0" smtClean="0"/>
              <a:t>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081-79AF-414C-A93A-CCD14C8078AA}" type="slidenum">
              <a:rPr lang="ru-RU" smtClean="0"/>
              <a:t>17</a:t>
            </a:fld>
            <a:endParaRPr lang="ru-RU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467544" y="4221088"/>
            <a:ext cx="8229600" cy="20632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1800" b="1" dirty="0" smtClean="0"/>
              <a:t>Сугубо техническая задача: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u="sng" dirty="0" smtClean="0"/>
              <a:t>Дано: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/>
              <a:t>Агент (робот), обладающий всеми свойствами индивида. Потенциально – моральный агент.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b="1" u="sng" dirty="0" smtClean="0"/>
              <a:t>Требуется: 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/>
              <a:t>Вложить в него понимание того, что такое хорошо-плохо. </a:t>
            </a:r>
          </a:p>
          <a:p>
            <a:pPr marL="0" indent="0">
              <a:buFont typeface="Arial" pitchFamily="34" charset="0"/>
              <a:buNone/>
            </a:pPr>
            <a:r>
              <a:rPr lang="ru-RU" sz="1600" dirty="0" smtClean="0"/>
              <a:t>Воспитание? Примеры? Априорное знание в готовом виде?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54968" y="3789040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Чтобы уйти от такой вульгаризации, требуется иное.</a:t>
            </a:r>
          </a:p>
        </p:txBody>
      </p:sp>
    </p:spTree>
    <p:extLst>
      <p:ext uri="{BB962C8B-B14F-4D97-AF65-F5344CB8AC3E}">
        <p14:creationId xmlns:p14="http://schemas.microsoft.com/office/powerpoint/2010/main" val="222278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88224" y="6165304"/>
            <a:ext cx="2133600" cy="47625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5825D4-E748-4114-B0BB-F921024A75C9}" type="slidenum">
              <a:rPr lang="ru-RU"/>
              <a:pPr eaLnBrk="1" hangingPunct="1"/>
              <a:t>2</a:t>
            </a:fld>
            <a:endParaRPr lang="ru-RU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/>
              <a:t>Модели социального поведения в групповой робототехнике</a:t>
            </a:r>
          </a:p>
        </p:txBody>
      </p:sp>
      <p:graphicFrame>
        <p:nvGraphicFramePr>
          <p:cNvPr id="9221" name="Object 1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173328"/>
              </p:ext>
            </p:extLst>
          </p:nvPr>
        </p:nvGraphicFramePr>
        <p:xfrm>
          <a:off x="4139952" y="1671604"/>
          <a:ext cx="4904061" cy="2477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0" name="Visio" r:id="rId4" imgW="10163070" imgH="5133906" progId="Visio.Drawing.11">
                  <p:embed/>
                </p:oleObj>
              </mc:Choice>
              <mc:Fallback>
                <p:oleObj name="Visio" r:id="rId4" imgW="10163070" imgH="513390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1671604"/>
                        <a:ext cx="4904061" cy="2477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980833"/>
              </p:ext>
            </p:extLst>
          </p:nvPr>
        </p:nvGraphicFramePr>
        <p:xfrm>
          <a:off x="3715519" y="4077072"/>
          <a:ext cx="4960937" cy="238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1" name="Picture" r:id="rId6" imgW="5478840" imgH="3400920" progId="Word.Picture.8">
                  <p:embed/>
                </p:oleObj>
              </mc:Choice>
              <mc:Fallback>
                <p:oleObj name="Picture" r:id="rId6" imgW="5478840" imgH="340092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5519" y="4077072"/>
                        <a:ext cx="4960937" cy="238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627784" y="6453335"/>
            <a:ext cx="3392016" cy="268139"/>
          </a:xfrm>
        </p:spPr>
        <p:txBody>
          <a:bodyPr/>
          <a:lstStyle/>
          <a:p>
            <a:pPr>
              <a:defRPr/>
            </a:pPr>
            <a:r>
              <a:rPr lang="ru-RU" smtClean="0"/>
              <a:t>ИФ, 17.12.2019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2132856"/>
            <a:ext cx="3213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Создание социума роботов (искусственных агентов)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38" y="692696"/>
            <a:ext cx="85289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>
                <a:solidFill>
                  <a:srgbClr val="FF0000"/>
                </a:solidFill>
              </a:rPr>
              <a:t>Получение синергетических эффектов в системах ГР возможно при организации групп роботов, как </a:t>
            </a:r>
            <a:r>
              <a:rPr lang="ru-RU" b="1" u="sng" dirty="0">
                <a:solidFill>
                  <a:srgbClr val="FF0000"/>
                </a:solidFill>
              </a:rPr>
              <a:t>социальных сообществ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/>
              <a:t>Основная задача МСП – определение базовых механизмов, определяющих специфику социального поведения и взаимодействия.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4437112"/>
            <a:ext cx="32139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 smtClean="0"/>
              <a:t>Образование социальных форм организации – один из путей адаптации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259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BB4804E-1B95-4C98-85A7-7EC23EBCE0DE}" type="slidenum">
              <a:rPr lang="ru-RU"/>
              <a:pPr eaLnBrk="1" hangingPunct="1"/>
              <a:t>3</a:t>
            </a:fld>
            <a:endParaRPr lang="ru-RU"/>
          </a:p>
        </p:txBody>
      </p:sp>
      <p:graphicFrame>
        <p:nvGraphicFramePr>
          <p:cNvPr id="15364" name="Object 2"/>
          <p:cNvGraphicFramePr>
            <a:graphicFrameLocks noChangeAspect="1"/>
          </p:cNvGraphicFramePr>
          <p:nvPr/>
        </p:nvGraphicFramePr>
        <p:xfrm>
          <a:off x="4572000" y="836613"/>
          <a:ext cx="885825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1" r:id="rId3" imgW="4923810" imgH="5191850" progId="Unknown">
                  <p:embed/>
                </p:oleObj>
              </mc:Choice>
              <mc:Fallback>
                <p:oleObj r:id="rId3" imgW="4923810" imgH="5191850" progId="Unknown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contrast="2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836613"/>
                        <a:ext cx="885825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490537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Особенности социального робота. </a:t>
            </a:r>
            <a:r>
              <a:rPr lang="ru-RU" sz="2400" b="1" dirty="0"/>
              <a:t>Потребности, </a:t>
            </a:r>
            <a:r>
              <a:rPr lang="ru-RU" sz="2400" b="1" dirty="0" smtClean="0"/>
              <a:t>эмоции, чувства</a:t>
            </a:r>
          </a:p>
        </p:txBody>
      </p:sp>
      <p:sp>
        <p:nvSpPr>
          <p:cNvPr id="15366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692696"/>
            <a:ext cx="4038600" cy="3695898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err="1" smtClean="0"/>
              <a:t>Потребностно</a:t>
            </a:r>
            <a:r>
              <a:rPr lang="ru-RU" sz="1800" b="1" dirty="0" smtClean="0"/>
              <a:t>–информационная теория</a:t>
            </a:r>
            <a:r>
              <a:rPr lang="ru-RU" sz="1800" dirty="0" smtClean="0"/>
              <a:t> эмоций П.В. Симонова (1964)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Э = </a:t>
            </a:r>
            <a:r>
              <a:rPr lang="ru-RU" sz="1800" b="1" i="1" dirty="0" smtClean="0"/>
              <a:t>f</a:t>
            </a:r>
            <a:r>
              <a:rPr lang="ru-RU" sz="1800" b="1" dirty="0" smtClean="0"/>
              <a:t>(П, </a:t>
            </a:r>
            <a:r>
              <a:rPr lang="en-US" sz="1800" b="1" i="1" dirty="0" smtClean="0"/>
              <a:t>p</a:t>
            </a:r>
            <a:r>
              <a:rPr lang="ru-RU" sz="1800" b="1" dirty="0" smtClean="0"/>
              <a:t>(Ин, </a:t>
            </a:r>
            <a:r>
              <a:rPr lang="ru-RU" sz="1800" b="1" dirty="0" err="1" smtClean="0"/>
              <a:t>Ис</a:t>
            </a:r>
            <a:r>
              <a:rPr lang="ru-RU" sz="1800" b="1" dirty="0" smtClean="0"/>
              <a:t>))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Э. определяют критерии обучения.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Э. контрастируют сенсорное восприятие и стабилизируют поведение.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Э. в условиях неполноты информации.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Темперамент робота 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Робот- Меланхолик, Холерик, Сангвиник и Флегматик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2 параметра: возбуждение и торможение.</a:t>
            </a:r>
            <a:endParaRPr lang="en-US" sz="1800" dirty="0" smtClean="0"/>
          </a:p>
        </p:txBody>
      </p:sp>
      <p:graphicFrame>
        <p:nvGraphicFramePr>
          <p:cNvPr id="15367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43438" y="1773238"/>
          <a:ext cx="273685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2" name="Visio" r:id="rId5" imgW="8722944" imgH="7082771" progId="Visio.Drawing.11">
                  <p:embed/>
                </p:oleObj>
              </mc:Choice>
              <mc:Fallback>
                <p:oleObj name="Visio" r:id="rId5" imgW="8722944" imgH="708277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1773238"/>
                        <a:ext cx="273685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7"/>
          <p:cNvGraphicFramePr>
            <a:graphicFrameLocks noChangeAspect="1"/>
          </p:cNvGraphicFramePr>
          <p:nvPr/>
        </p:nvGraphicFramePr>
        <p:xfrm>
          <a:off x="6588125" y="765175"/>
          <a:ext cx="1655763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" name="Рисунок" r:id="rId7" imgW="5581650" imgH="3076575" progId="Word.Picture.8">
                  <p:embed/>
                </p:oleObj>
              </mc:Choice>
              <mc:Fallback>
                <p:oleObj name="Рисунок" r:id="rId7" imgW="5581650" imgH="3076575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125" y="765175"/>
                        <a:ext cx="1655763" cy="906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76331"/>
              </p:ext>
            </p:extLst>
          </p:nvPr>
        </p:nvGraphicFramePr>
        <p:xfrm>
          <a:off x="7375525" y="1628775"/>
          <a:ext cx="1325563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Picture" r:id="rId9" imgW="6050160" imgH="6253560" progId="Word.Picture.8">
                  <p:embed/>
                </p:oleObj>
              </mc:Choice>
              <mc:Fallback>
                <p:oleObj name="Picture" r:id="rId9" imgW="6050160" imgH="625356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5525" y="1628775"/>
                        <a:ext cx="1325563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904849281"/>
              </p:ext>
            </p:extLst>
          </p:nvPr>
        </p:nvGraphicFramePr>
        <p:xfrm>
          <a:off x="4750643" y="4005064"/>
          <a:ext cx="31337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Рисунок" r:id="rId11" imgW="3416300" imgH="1117600" progId="Word.Picture.8">
                  <p:embed/>
                </p:oleObj>
              </mc:Choice>
              <mc:Fallback>
                <p:oleObj name="Рисунок" r:id="rId11" imgW="3416300" imgH="11176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0643" y="4005064"/>
                        <a:ext cx="3133725" cy="1025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10261"/>
              </p:ext>
            </p:extLst>
          </p:nvPr>
        </p:nvGraphicFramePr>
        <p:xfrm>
          <a:off x="4230688" y="5013325"/>
          <a:ext cx="2841625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Equation" r:id="rId13" imgW="2781000" imgH="253800" progId="Equation.3">
                  <p:embed/>
                </p:oleObj>
              </mc:Choice>
              <mc:Fallback>
                <p:oleObj name="Equation" r:id="rId13" imgW="278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0688" y="5013325"/>
                        <a:ext cx="2841625" cy="2635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896587"/>
              </p:ext>
            </p:extLst>
          </p:nvPr>
        </p:nvGraphicFramePr>
        <p:xfrm>
          <a:off x="4716016" y="5373216"/>
          <a:ext cx="3960440" cy="5361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Equation" r:id="rId15" imgW="1815840" imgH="241200" progId="Equation.3">
                  <p:embed/>
                </p:oleObj>
              </mc:Choice>
              <mc:Fallback>
                <p:oleObj name="Equation" r:id="rId15" imgW="18158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373216"/>
                        <a:ext cx="3960440" cy="5361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5" name="Rectangle 19"/>
          <p:cNvSpPr>
            <a:spLocks noChangeArrowheads="1"/>
          </p:cNvSpPr>
          <p:nvPr/>
        </p:nvSpPr>
        <p:spPr bwMode="auto">
          <a:xfrm>
            <a:off x="323850" y="4388594"/>
            <a:ext cx="38877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tx2"/>
                </a:solidFill>
              </a:rPr>
              <a:t>Автоматная модель темперамента</a:t>
            </a:r>
          </a:p>
        </p:txBody>
      </p:sp>
      <p:graphicFrame>
        <p:nvGraphicFramePr>
          <p:cNvPr id="15376" name="Object 20"/>
          <p:cNvGraphicFramePr>
            <a:graphicFrameLocks noChangeAspect="1"/>
          </p:cNvGraphicFramePr>
          <p:nvPr/>
        </p:nvGraphicFramePr>
        <p:xfrm>
          <a:off x="468313" y="5661025"/>
          <a:ext cx="1655762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8" name="Формула" r:id="rId17" imgW="1091726" imgH="228501" progId="Equation.3">
                  <p:embed/>
                </p:oleObj>
              </mc:Choice>
              <mc:Fallback>
                <p:oleObj name="Формула" r:id="rId17" imgW="1091726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5661025"/>
                        <a:ext cx="1655762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8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2360867"/>
              </p:ext>
            </p:extLst>
          </p:nvPr>
        </p:nvGraphicFramePr>
        <p:xfrm>
          <a:off x="250825" y="4644776"/>
          <a:ext cx="252095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9" name="Visio" r:id="rId19" imgW="8217810" imgH="2230191" progId="Visio.Drawing.11">
                  <p:embed/>
                </p:oleObj>
              </mc:Choice>
              <mc:Fallback>
                <p:oleObj name="Visio" r:id="rId19" imgW="8217810" imgH="223019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644776"/>
                        <a:ext cx="2520950" cy="684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529711"/>
              </p:ext>
            </p:extLst>
          </p:nvPr>
        </p:nvGraphicFramePr>
        <p:xfrm>
          <a:off x="323850" y="5113685"/>
          <a:ext cx="2665413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0" name="Рисунок" r:id="rId21" imgW="4062984" imgH="1161288" progId="Word.Picture.8">
                  <p:embed/>
                </p:oleObj>
              </mc:Choice>
              <mc:Fallback>
                <p:oleObj name="Рисунок" r:id="rId21" imgW="4062984" imgH="1161288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113685"/>
                        <a:ext cx="2665413" cy="763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602959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Теория функциональных систем </a:t>
            </a:r>
            <a:r>
              <a:rPr lang="ru-RU" sz="1400" dirty="0" err="1" smtClean="0"/>
              <a:t>П.К.Анохина</a:t>
            </a:r>
            <a:r>
              <a:rPr lang="ru-RU" sz="1400" dirty="0" smtClean="0"/>
              <a:t>. Ситуативные и ведущие эмоции, связанные с </a:t>
            </a:r>
            <a:r>
              <a:rPr lang="ru-RU" sz="1400" dirty="0"/>
              <a:t> </a:t>
            </a:r>
            <a:r>
              <a:rPr lang="ru-RU" sz="1400" dirty="0" smtClean="0"/>
              <a:t>удовлетворением </a:t>
            </a:r>
            <a:r>
              <a:rPr lang="ru-RU" sz="1400" dirty="0"/>
              <a:t>или неудовлетворением </a:t>
            </a:r>
            <a:r>
              <a:rPr lang="ru-RU" sz="1400" b="1" dirty="0" smtClean="0"/>
              <a:t>потребностей</a:t>
            </a:r>
            <a:endParaRPr lang="ru-RU" sz="14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545237"/>
            <a:ext cx="3536032" cy="268139"/>
          </a:xfrm>
        </p:spPr>
        <p:txBody>
          <a:bodyPr/>
          <a:lstStyle/>
          <a:p>
            <a:pPr>
              <a:defRPr/>
            </a:pPr>
            <a:r>
              <a:rPr lang="ru-RU" smtClean="0"/>
              <a:t>ИФ, 17.12.2019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23945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23" name="Picture 33"/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765175"/>
            <a:ext cx="14414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822773-801C-4EBB-97AE-6A4E6B40E07A}" type="slidenum">
              <a:rPr lang="ru-RU"/>
              <a:pPr eaLnBrk="1" hangingPunct="1"/>
              <a:t>4</a:t>
            </a:fld>
            <a:endParaRPr lang="ru-RU"/>
          </a:p>
        </p:txBody>
      </p:sp>
      <p:pic>
        <p:nvPicPr>
          <p:cNvPr id="17412" name="Picture 6" descr="Как распределить роли в бизнесе так, чтобы по максимуму задействовать всех сотрудников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6824" y="5229200"/>
            <a:ext cx="11525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4" descr="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765175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4854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b="1" dirty="0" smtClean="0"/>
              <a:t>Признаки социальности. Доминирование.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400" b="1" dirty="0"/>
              <a:t>Лидерство</a:t>
            </a:r>
            <a:r>
              <a:rPr lang="ru-RU" sz="2400" b="1" dirty="0" smtClean="0"/>
              <a:t>. Задача голосования. Роли</a:t>
            </a:r>
          </a:p>
        </p:txBody>
      </p:sp>
      <p:sp>
        <p:nvSpPr>
          <p:cNvPr id="174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700213"/>
            <a:ext cx="5329238" cy="7921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u="sng" smtClean="0"/>
              <a:t>Дано</a:t>
            </a:r>
            <a:r>
              <a:rPr lang="ru-RU" sz="1200" smtClean="0"/>
              <a:t>: Множество агентов, способных лишь к непосредственному локальному взаимодействию между соседями</a:t>
            </a:r>
            <a:endParaRPr lang="en-US" sz="12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200" u="sng" smtClean="0"/>
              <a:t>Задача</a:t>
            </a:r>
            <a:r>
              <a:rPr lang="ru-RU" sz="1200" smtClean="0"/>
              <a:t>: выбрать </a:t>
            </a:r>
            <a:r>
              <a:rPr lang="ru-RU" sz="1200" b="1" smtClean="0"/>
              <a:t>единственного</a:t>
            </a:r>
            <a:r>
              <a:rPr lang="ru-RU" sz="1200" smtClean="0"/>
              <a:t> лидера путем голосования.</a:t>
            </a:r>
          </a:p>
        </p:txBody>
      </p:sp>
      <p:graphicFrame>
        <p:nvGraphicFramePr>
          <p:cNvPr id="1741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484438" y="5373688"/>
          <a:ext cx="9017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9" name="Формула" r:id="rId6" imgW="901700" imgH="457200" progId="Equation.3">
                  <p:embed/>
                </p:oleObj>
              </mc:Choice>
              <mc:Fallback>
                <p:oleObj name="Формула" r:id="rId6" imgW="901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373688"/>
                        <a:ext cx="9017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7" name="Rectangle 7"/>
          <p:cNvSpPr>
            <a:spLocks noChangeArrowheads="1"/>
          </p:cNvSpPr>
          <p:nvPr/>
        </p:nvSpPr>
        <p:spPr bwMode="auto">
          <a:xfrm>
            <a:off x="179388" y="2349500"/>
            <a:ext cx="8459787" cy="936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1400" b="1"/>
              <a:t>Процедура голосования</a:t>
            </a:r>
            <a:endParaRPr lang="en-US" sz="140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/>
              <a:t>каждый агент определяет, за кого голосуют его соседи.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sz="1400"/>
              <a:t>в зависимости от веса кандидата, за которого голосует сосед, агент может </a:t>
            </a:r>
            <a:r>
              <a:rPr lang="ru-RU" sz="1400" b="1"/>
              <a:t>поменять</a:t>
            </a:r>
            <a:r>
              <a:rPr lang="ru-RU" sz="1400"/>
              <a:t> свое мнение и проголосовать за того же кандидата, что и его сосед.</a:t>
            </a:r>
          </a:p>
        </p:txBody>
      </p:sp>
      <p:graphicFrame>
        <p:nvGraphicFramePr>
          <p:cNvPr id="17418" name="Object 8"/>
          <p:cNvGraphicFramePr>
            <a:graphicFrameLocks noChangeAspect="1"/>
          </p:cNvGraphicFramePr>
          <p:nvPr/>
        </p:nvGraphicFramePr>
        <p:xfrm>
          <a:off x="107950" y="3357563"/>
          <a:ext cx="4465638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0" name="Visio" r:id="rId8" imgW="12107388" imgH="3231645" progId="Visio.Drawing.11">
                  <p:embed/>
                </p:oleObj>
              </mc:Choice>
              <mc:Fallback>
                <p:oleObj name="Visio" r:id="rId8" imgW="12107388" imgH="323164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3357563"/>
                        <a:ext cx="4465638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9" name="Picture 9" descr="feedback-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1500" y="1700213"/>
            <a:ext cx="865188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42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4581525"/>
          <a:ext cx="216058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1" name="Visio" r:id="rId11" imgW="5846919" imgH="2200499" progId="Visio.Drawing.11">
                  <p:embed/>
                </p:oleObj>
              </mc:Choice>
              <mc:Fallback>
                <p:oleObj name="Visio" r:id="rId11" imgW="5846919" imgH="220049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581525"/>
                        <a:ext cx="216058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1"/>
          <p:cNvGraphicFramePr>
            <a:graphicFrameLocks noChangeAspect="1"/>
          </p:cNvGraphicFramePr>
          <p:nvPr/>
        </p:nvGraphicFramePr>
        <p:xfrm>
          <a:off x="539750" y="5373688"/>
          <a:ext cx="151130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" name="Visio" r:id="rId13" imgW="7378564" imgH="5224564" progId="Visio.Drawing.11">
                  <p:embed/>
                </p:oleObj>
              </mc:Choice>
              <mc:Fallback>
                <p:oleObj name="Visio" r:id="rId13" imgW="7378564" imgH="522456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5373688"/>
                        <a:ext cx="1511300" cy="1069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422" name="Group 12"/>
          <p:cNvGrpSpPr>
            <a:grpSpLocks/>
          </p:cNvGrpSpPr>
          <p:nvPr/>
        </p:nvGrpSpPr>
        <p:grpSpPr bwMode="auto">
          <a:xfrm>
            <a:off x="684213" y="981075"/>
            <a:ext cx="3095625" cy="576263"/>
            <a:chOff x="1111" y="2750"/>
            <a:chExt cx="3831" cy="778"/>
          </a:xfrm>
        </p:grpSpPr>
        <p:grpSp>
          <p:nvGrpSpPr>
            <p:cNvPr id="17428" name="Group 13"/>
            <p:cNvGrpSpPr>
              <a:grpSpLocks/>
            </p:cNvGrpSpPr>
            <p:nvPr/>
          </p:nvGrpSpPr>
          <p:grpSpPr bwMode="auto">
            <a:xfrm>
              <a:off x="3516" y="2750"/>
              <a:ext cx="1426" cy="733"/>
              <a:chOff x="3017" y="3340"/>
              <a:chExt cx="1426" cy="733"/>
            </a:xfrm>
          </p:grpSpPr>
          <p:pic>
            <p:nvPicPr>
              <p:cNvPr id="17443" name="Picture 1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3340"/>
                <a:ext cx="474" cy="32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4" name="Picture 15" descr="ANd9GcTCs0QAfnK6QV9eDPmYNR30nHXSD9JZx2Fcs7LZiXV8k1p8UCn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" y="3340"/>
                <a:ext cx="406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5" name="Picture 16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567"/>
                <a:ext cx="474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6" name="Picture 17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3703"/>
                <a:ext cx="474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7" name="Picture 1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3748"/>
                <a:ext cx="474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29" name="Group 19"/>
            <p:cNvGrpSpPr>
              <a:grpSpLocks/>
            </p:cNvGrpSpPr>
            <p:nvPr/>
          </p:nvGrpSpPr>
          <p:grpSpPr bwMode="auto">
            <a:xfrm flipH="1">
              <a:off x="1111" y="2795"/>
              <a:ext cx="1426" cy="733"/>
              <a:chOff x="3017" y="3340"/>
              <a:chExt cx="1426" cy="733"/>
            </a:xfrm>
          </p:grpSpPr>
          <p:pic>
            <p:nvPicPr>
              <p:cNvPr id="17438" name="Picture 2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3340"/>
                <a:ext cx="474" cy="32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9" name="Picture 21" descr="ANd9GcTCs0QAfnK6QV9eDPmYNR30nHXSD9JZx2Fcs7LZiXV8k1p8UCn6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7" y="3340"/>
                <a:ext cx="406" cy="5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0" name="Picture 22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5" y="3567"/>
                <a:ext cx="474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1" name="Picture 2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8" y="3703"/>
                <a:ext cx="474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2" name="Picture 24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3748"/>
                <a:ext cx="474" cy="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7430" name="AutoShape 25"/>
            <p:cNvSpPr>
              <a:spLocks noChangeArrowheads="1"/>
            </p:cNvSpPr>
            <p:nvPr/>
          </p:nvSpPr>
          <p:spPr bwMode="auto">
            <a:xfrm>
              <a:off x="2517" y="3112"/>
              <a:ext cx="227" cy="136"/>
            </a:xfrm>
            <a:prstGeom prst="righ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1" name="AutoShape 26"/>
            <p:cNvSpPr>
              <a:spLocks noChangeArrowheads="1"/>
            </p:cNvSpPr>
            <p:nvPr/>
          </p:nvSpPr>
          <p:spPr bwMode="auto">
            <a:xfrm rot="-2124332">
              <a:off x="3320" y="3117"/>
              <a:ext cx="227" cy="136"/>
            </a:xfrm>
            <a:prstGeom prst="leftArrow">
              <a:avLst>
                <a:gd name="adj1" fmla="val 50000"/>
                <a:gd name="adj2" fmla="val 4172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432" name="Line 27"/>
            <p:cNvSpPr>
              <a:spLocks noChangeShapeType="1"/>
            </p:cNvSpPr>
            <p:nvPr/>
          </p:nvSpPr>
          <p:spPr bwMode="auto">
            <a:xfrm>
              <a:off x="2018" y="3248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Line 28"/>
            <p:cNvSpPr>
              <a:spLocks noChangeShapeType="1"/>
            </p:cNvSpPr>
            <p:nvPr/>
          </p:nvSpPr>
          <p:spPr bwMode="auto">
            <a:xfrm>
              <a:off x="1837" y="2931"/>
              <a:ext cx="363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4" name="Line 29"/>
            <p:cNvSpPr>
              <a:spLocks noChangeShapeType="1"/>
            </p:cNvSpPr>
            <p:nvPr/>
          </p:nvSpPr>
          <p:spPr bwMode="auto">
            <a:xfrm flipV="1">
              <a:off x="1746" y="3294"/>
              <a:ext cx="31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5" name="Line 30"/>
            <p:cNvSpPr>
              <a:spLocks noChangeShapeType="1"/>
            </p:cNvSpPr>
            <p:nvPr/>
          </p:nvSpPr>
          <p:spPr bwMode="auto">
            <a:xfrm flipH="1">
              <a:off x="3833" y="3157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6" name="Line 31"/>
            <p:cNvSpPr>
              <a:spLocks noChangeShapeType="1"/>
            </p:cNvSpPr>
            <p:nvPr/>
          </p:nvSpPr>
          <p:spPr bwMode="auto">
            <a:xfrm flipH="1">
              <a:off x="3923" y="2885"/>
              <a:ext cx="318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7" name="Line 32"/>
            <p:cNvSpPr>
              <a:spLocks noChangeShapeType="1"/>
            </p:cNvSpPr>
            <p:nvPr/>
          </p:nvSpPr>
          <p:spPr bwMode="auto">
            <a:xfrm flipH="1" flipV="1">
              <a:off x="3969" y="3294"/>
              <a:ext cx="363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25" name="Rectangle 3"/>
          <p:cNvSpPr>
            <a:spLocks noChangeArrowheads="1"/>
          </p:cNvSpPr>
          <p:nvPr/>
        </p:nvSpPr>
        <p:spPr bwMode="auto">
          <a:xfrm>
            <a:off x="4788024" y="3286125"/>
            <a:ext cx="3960813" cy="2103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/>
              <a:t>Распределение </a:t>
            </a:r>
            <a:r>
              <a:rPr lang="ru-RU" sz="2000" b="1" dirty="0" smtClean="0"/>
              <a:t>задач (функциональная </a:t>
            </a:r>
            <a:r>
              <a:rPr lang="ru-RU" sz="2000" b="1" dirty="0" err="1" smtClean="0"/>
              <a:t>дифферентация</a:t>
            </a:r>
            <a:r>
              <a:rPr lang="ru-RU" sz="2000" b="1" dirty="0" smtClean="0"/>
              <a:t>)</a:t>
            </a:r>
            <a:endParaRPr lang="ru-RU" sz="20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dirty="0"/>
              <a:t>Для более сложных задач, решаемых группой роботов, требуется дифференциация функций - распределение задач между роботами. </a:t>
            </a:r>
          </a:p>
        </p:txBody>
      </p:sp>
      <p:graphicFrame>
        <p:nvGraphicFramePr>
          <p:cNvPr id="17427" name="Object 5"/>
          <p:cNvGraphicFramePr>
            <a:graphicFrameLocks noChangeAspect="1"/>
          </p:cNvGraphicFramePr>
          <p:nvPr/>
        </p:nvGraphicFramePr>
        <p:xfrm>
          <a:off x="6948488" y="908050"/>
          <a:ext cx="1836737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" name="Visio" r:id="rId17" imgW="4403545" imgH="2913393" progId="Visio.Drawing.11">
                  <p:embed/>
                </p:oleObj>
              </mc:Choice>
              <mc:Fallback>
                <p:oleObj name="Visio" r:id="rId17" imgW="4403545" imgH="291339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908050"/>
                        <a:ext cx="1836737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200" y="6473229"/>
            <a:ext cx="3860006" cy="268139"/>
          </a:xfrm>
        </p:spPr>
        <p:txBody>
          <a:bodyPr/>
          <a:lstStyle/>
          <a:p>
            <a:pPr>
              <a:defRPr/>
            </a:pPr>
            <a:r>
              <a:rPr lang="ru-RU" smtClean="0"/>
              <a:t>ИФ, 17.12.2019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8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Признаки социальности. Агрессия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95536" y="762963"/>
            <a:ext cx="4038600" cy="10801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/>
              <a:t>АП </a:t>
            </a:r>
            <a:r>
              <a:rPr lang="ru-RU" sz="1800" dirty="0"/>
              <a:t>не является отдельным типом </a:t>
            </a:r>
            <a:r>
              <a:rPr lang="ru-RU" sz="1800" dirty="0" smtClean="0"/>
              <a:t>СП.</a:t>
            </a:r>
          </a:p>
          <a:p>
            <a:pPr marL="0" indent="0">
              <a:buNone/>
            </a:pPr>
            <a:r>
              <a:rPr lang="ru-RU" sz="1800" dirty="0" smtClean="0"/>
              <a:t>Модели макроуровня и модели </a:t>
            </a:r>
            <a:r>
              <a:rPr lang="ru-RU" sz="1800" b="1" dirty="0" smtClean="0"/>
              <a:t>индивидуального поведения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ИФ, 17.12.2019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38BDE9-150A-48B9-B9A4-A6904558335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862193"/>
              </p:ext>
            </p:extLst>
          </p:nvPr>
        </p:nvGraphicFramePr>
        <p:xfrm>
          <a:off x="4572000" y="1267019"/>
          <a:ext cx="2940172" cy="1405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Visio" r:id="rId4" imgW="5736999" imgH="2738422" progId="Visio.Drawing.11">
                  <p:embed/>
                </p:oleObj>
              </mc:Choice>
              <mc:Fallback>
                <p:oleObj name="Visio" r:id="rId4" imgW="5736999" imgH="273842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67019"/>
                        <a:ext cx="2940172" cy="140522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716016" y="692696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Схема охраны территории (кормовых участков)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261535"/>
              </p:ext>
            </p:extLst>
          </p:nvPr>
        </p:nvGraphicFramePr>
        <p:xfrm>
          <a:off x="5812104" y="3148519"/>
          <a:ext cx="2797727" cy="1070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1" name="Visio" r:id="rId7" imgW="5207483" imgH="1991462" progId="Visio.Drawing.11">
                  <p:embed/>
                </p:oleObj>
              </mc:Choice>
              <mc:Fallback>
                <p:oleObj name="Visio" r:id="rId7" imgW="5207483" imgH="1991462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2104" y="3148519"/>
                        <a:ext cx="2797727" cy="107082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370166" y="2779187"/>
            <a:ext cx="2436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Схема доминирования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066242"/>
              </p:ext>
            </p:extLst>
          </p:nvPr>
        </p:nvGraphicFramePr>
        <p:xfrm>
          <a:off x="323528" y="1843083"/>
          <a:ext cx="388620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2" name="Visio" r:id="rId10" imgW="8297256" imgH="3702704" progId="Visio.Drawing.11">
                  <p:embed/>
                </p:oleObj>
              </mc:Choice>
              <mc:Fallback>
                <p:oleObj name="Visio" r:id="rId10" imgW="8297256" imgH="370270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843083"/>
                        <a:ext cx="3886200" cy="173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6084168" y="4693786"/>
            <a:ext cx="21602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Агрессивность – это внешняя оценка поведения.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156689"/>
              </p:ext>
            </p:extLst>
          </p:nvPr>
        </p:nvGraphicFramePr>
        <p:xfrm>
          <a:off x="170830" y="3715291"/>
          <a:ext cx="5911850" cy="204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3" name="Visio" r:id="rId13" imgW="10222074" imgH="5280968" progId="Visio.Drawing.11">
                  <p:embed/>
                </p:oleObj>
              </mc:Choice>
              <mc:Fallback>
                <p:oleObj name="Visio" r:id="rId13" imgW="10222074" imgH="528096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30" y="3715291"/>
                        <a:ext cx="5911850" cy="204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107504" y="5877272"/>
            <a:ext cx="4608512" cy="8640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(1) Память (2) Агрессия</a:t>
            </a:r>
          </a:p>
          <a:p>
            <a:pPr marL="0" indent="0">
              <a:buNone/>
            </a:pPr>
            <a:r>
              <a:rPr lang="ru-RU" sz="2000" b="1" dirty="0" smtClean="0"/>
              <a:t> </a:t>
            </a:r>
            <a:r>
              <a:rPr lang="en-US" sz="2000" b="1" dirty="0"/>
              <a:t>A(t)=k</a:t>
            </a:r>
            <a:r>
              <a:rPr lang="en-US" sz="2000" b="1" baseline="-25000" dirty="0"/>
              <a:t>1</a:t>
            </a:r>
            <a:r>
              <a:rPr lang="en-US" sz="2000" b="1" dirty="0"/>
              <a:t>Age(t) + k</a:t>
            </a:r>
            <a:r>
              <a:rPr lang="en-US" sz="2000" b="1" baseline="-25000" dirty="0"/>
              <a:t>2</a:t>
            </a:r>
            <a:r>
              <a:rPr lang="en-US" sz="2000" b="1" dirty="0">
                <a:sym typeface="Symbol"/>
              </a:rPr>
              <a:t></a:t>
            </a:r>
            <a:r>
              <a:rPr lang="en-US" sz="2000" b="1" baseline="-25000" dirty="0" smtClean="0"/>
              <a:t>t</a:t>
            </a: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9828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5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3024336" cy="100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Номер слайда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87B13F-31B6-4529-88D0-A1FDCC80D9F0}" type="slidenum">
              <a:rPr lang="ru-RU"/>
              <a:pPr eaLnBrk="1" hangingPunct="1"/>
              <a:t>6</a:t>
            </a:fld>
            <a:endParaRPr lang="ru-RU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b="1" dirty="0"/>
              <a:t>Признаки </a:t>
            </a:r>
            <a:r>
              <a:rPr lang="ru-RU" sz="2800" b="1" dirty="0" smtClean="0"/>
              <a:t>социальности</a:t>
            </a:r>
            <a:r>
              <a:rPr lang="en-US" sz="2800" b="1" dirty="0" smtClean="0"/>
              <a:t>. </a:t>
            </a:r>
            <a:r>
              <a:rPr lang="ru-RU" sz="2800" b="1" dirty="0" smtClean="0"/>
              <a:t>Коммуникация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20489" name="Rectangle 13"/>
          <p:cNvSpPr>
            <a:spLocks noChangeArrowheads="1"/>
          </p:cNvSpPr>
          <p:nvPr/>
        </p:nvSpPr>
        <p:spPr bwMode="auto">
          <a:xfrm>
            <a:off x="323850" y="1096335"/>
            <a:ext cx="6408390" cy="167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b="1" dirty="0"/>
              <a:t>«Язык роботов». </a:t>
            </a:r>
            <a:r>
              <a:rPr lang="ru-RU" sz="2000" b="1" dirty="0" smtClean="0"/>
              <a:t>Коммуникации. «Язык» животных на самом деле – сигнальная коммуникация.</a:t>
            </a:r>
            <a:r>
              <a:rPr lang="ru-RU" sz="2000" dirty="0" smtClean="0"/>
              <a:t> Избыточность, континуальность.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ru-RU" sz="2000" dirty="0" smtClean="0"/>
              <a:t>Основная задача – </a:t>
            </a:r>
            <a:r>
              <a:rPr lang="ru-RU" sz="2000" b="1" u="sng" dirty="0" smtClean="0"/>
              <a:t>внешнее отображение внутреннего состояния.</a:t>
            </a:r>
            <a:endParaRPr lang="ru-RU" sz="2000" u="sng" dirty="0" smtClean="0"/>
          </a:p>
        </p:txBody>
      </p:sp>
      <p:sp>
        <p:nvSpPr>
          <p:cNvPr id="20492" name="Rectangle 17"/>
          <p:cNvSpPr>
            <a:spLocks noChangeArrowheads="1"/>
          </p:cNvSpPr>
          <p:nvPr/>
        </p:nvSpPr>
        <p:spPr bwMode="auto">
          <a:xfrm>
            <a:off x="0" y="22383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494" name="Object 1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7118685"/>
              </p:ext>
            </p:extLst>
          </p:nvPr>
        </p:nvGraphicFramePr>
        <p:xfrm>
          <a:off x="7139328" y="764704"/>
          <a:ext cx="1500188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2" name="Рисунок" r:id="rId4" imgW="3543300" imgH="3733800" progId="Word.Picture.8">
                  <p:embed/>
                </p:oleObj>
              </mc:Choice>
              <mc:Fallback>
                <p:oleObj name="Рисунок" r:id="rId4" imgW="3543300" imgH="3733800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9328" y="764704"/>
                        <a:ext cx="1500188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496" name="Picture 2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3363" y="2233687"/>
            <a:ext cx="762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0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597352"/>
            <a:ext cx="3752056" cy="202333"/>
          </a:xfrm>
        </p:spPr>
        <p:txBody>
          <a:bodyPr/>
          <a:lstStyle/>
          <a:p>
            <a:pPr>
              <a:defRPr/>
            </a:pPr>
            <a:r>
              <a:rPr lang="ru-RU" sz="1200" smtClean="0"/>
              <a:t>ИФ, 17.12.2019</a:t>
            </a:r>
            <a:endParaRPr lang="ru-RU" sz="1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"/>
          </p:nvPr>
        </p:nvSpPr>
        <p:spPr>
          <a:xfrm>
            <a:off x="369934" y="2492896"/>
            <a:ext cx="4248150" cy="792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Контагиозное </a:t>
            </a:r>
            <a:r>
              <a:rPr lang="ru-RU" sz="2400" b="1" dirty="0" smtClean="0"/>
              <a:t>поведение</a:t>
            </a:r>
          </a:p>
          <a:p>
            <a:pPr marL="0" indent="0">
              <a:buNone/>
            </a:pPr>
            <a:r>
              <a:rPr lang="ru-RU" sz="1800" dirty="0" smtClean="0"/>
              <a:t>Знак-ориентированная СУ</a:t>
            </a:r>
            <a:endParaRPr lang="ru-RU" sz="1800" dirty="0"/>
          </a:p>
        </p:txBody>
      </p:sp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9645" y="3516932"/>
            <a:ext cx="1930374" cy="164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377005"/>
              </p:ext>
            </p:extLst>
          </p:nvPr>
        </p:nvGraphicFramePr>
        <p:xfrm>
          <a:off x="323850" y="3307567"/>
          <a:ext cx="2457310" cy="14085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3" name="Visio" r:id="rId8" imgW="8901150" imgH="6815070" progId="Visio.Drawing.11">
                  <p:embed/>
                </p:oleObj>
              </mc:Choice>
              <mc:Fallback>
                <p:oleObj name="Visio" r:id="rId8" imgW="8901150" imgH="681507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307567"/>
                        <a:ext cx="2457310" cy="14085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9463" y="3422652"/>
            <a:ext cx="933512" cy="720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5363" y="4143377"/>
            <a:ext cx="1336273" cy="792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5725" y="4935538"/>
            <a:ext cx="1078897" cy="8288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24943"/>
              </p:ext>
            </p:extLst>
          </p:nvPr>
        </p:nvGraphicFramePr>
        <p:xfrm>
          <a:off x="2262943" y="4214242"/>
          <a:ext cx="5189945" cy="1896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4" name="Visio" r:id="rId13" imgW="13420745" imgH="4902120" progId="Visio.Drawing.11">
                  <p:embed/>
                </p:oleObj>
              </mc:Choice>
              <mc:Fallback>
                <p:oleObj name="Visio" r:id="rId13" imgW="13420745" imgH="490212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2943" y="4214242"/>
                        <a:ext cx="5189945" cy="1896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378717" y="6318249"/>
            <a:ext cx="3850382" cy="33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b="1" dirty="0" smtClean="0"/>
              <a:t>Эмоции как инициатор общения</a:t>
            </a:r>
          </a:p>
        </p:txBody>
      </p:sp>
    </p:spTree>
    <p:extLst>
      <p:ext uri="{BB962C8B-B14F-4D97-AF65-F5344CB8AC3E}">
        <p14:creationId xmlns:p14="http://schemas.microsoft.com/office/powerpoint/2010/main" val="66179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Особенности управления роботом. Паразитическое манипулирование</a:t>
            </a:r>
            <a:endParaRPr lang="ru-RU" sz="24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DE247-DA26-4E1F-A023-2C81158EA1DA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877124"/>
              </p:ext>
            </p:extLst>
          </p:nvPr>
        </p:nvGraphicFramePr>
        <p:xfrm>
          <a:off x="3995936" y="908720"/>
          <a:ext cx="2499100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4" name="Visio" r:id="rId3" imgW="8124404" imgH="6967205" progId="Visio.Drawing.11">
                  <p:embed/>
                </p:oleObj>
              </mc:Choice>
              <mc:Fallback>
                <p:oleObj name="Visio" r:id="rId3" imgW="8124404" imgH="696720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08720"/>
                        <a:ext cx="2499100" cy="1872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6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5279868"/>
              </p:ext>
            </p:extLst>
          </p:nvPr>
        </p:nvGraphicFramePr>
        <p:xfrm>
          <a:off x="6228184" y="1135935"/>
          <a:ext cx="2805691" cy="1532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5" name="Visio" r:id="rId5" imgW="8854768" imgH="4837129" progId="Visio.Drawing.11">
                  <p:embed/>
                </p:oleObj>
              </mc:Choice>
              <mc:Fallback>
                <p:oleObj name="Visio" r:id="rId5" imgW="8854768" imgH="483712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8184" y="1135935"/>
                        <a:ext cx="2805691" cy="15321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408416"/>
              </p:ext>
            </p:extLst>
          </p:nvPr>
        </p:nvGraphicFramePr>
        <p:xfrm>
          <a:off x="4139952" y="2852936"/>
          <a:ext cx="4032448" cy="2670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6" name="Visio" r:id="rId7" imgW="9462217" imgH="6255155" progId="Visio.Drawing.11">
                  <p:embed/>
                </p:oleObj>
              </mc:Choice>
              <mc:Fallback>
                <p:oleObj name="Visio" r:id="rId7" imgW="9462217" imgH="6255155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2852936"/>
                        <a:ext cx="4032448" cy="2670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0411797"/>
              </p:ext>
            </p:extLst>
          </p:nvPr>
        </p:nvGraphicFramePr>
        <p:xfrm>
          <a:off x="234998" y="4509120"/>
          <a:ext cx="3561436" cy="206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7" name="Visio" r:id="rId9" imgW="7030938" imgH="4078698" progId="Visio.Drawing.11">
                  <p:embed/>
                </p:oleObj>
              </mc:Choice>
              <mc:Fallback>
                <p:oleObj name="Visio" r:id="rId9" imgW="7030938" imgH="407869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998" y="4509120"/>
                        <a:ext cx="3561436" cy="20684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179512" y="908720"/>
            <a:ext cx="36724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Изменение </a:t>
            </a:r>
            <a:r>
              <a:rPr lang="ru-RU" dirty="0"/>
              <a:t>характера </a:t>
            </a:r>
            <a:r>
              <a:rPr lang="ru-RU" dirty="0" smtClean="0"/>
              <a:t>поведения (психологический уровень):</a:t>
            </a:r>
          </a:p>
          <a:p>
            <a:r>
              <a:rPr lang="ru-RU" dirty="0" smtClean="0"/>
              <a:t>Потребности и возбуждение/торможение</a:t>
            </a:r>
            <a:endParaRPr lang="ru-RU" dirty="0"/>
          </a:p>
          <a:p>
            <a:r>
              <a:rPr lang="ru-RU" dirty="0" smtClean="0"/>
              <a:t>2. Прямое </a:t>
            </a:r>
            <a:r>
              <a:rPr lang="ru-RU" dirty="0"/>
              <a:t>выстраивание реакций. Регуляция </a:t>
            </a:r>
            <a:r>
              <a:rPr lang="ru-RU" dirty="0" smtClean="0"/>
              <a:t>ФКД.</a:t>
            </a:r>
            <a:endParaRPr lang="ru-RU" dirty="0"/>
          </a:p>
          <a:p>
            <a:r>
              <a:rPr lang="ru-RU" dirty="0" smtClean="0"/>
              <a:t>3. Переориентация реакций (опасность и угроза).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ИФ, 17.12.2019</a:t>
            </a: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87688" y="5365665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Задачи: заставить </a:t>
            </a:r>
            <a:r>
              <a:rPr lang="ru-RU" sz="2000" dirty="0" err="1" smtClean="0"/>
              <a:t>анимата</a:t>
            </a:r>
            <a:endParaRPr lang="ru-RU" sz="2000" dirty="0" smtClean="0"/>
          </a:p>
          <a:p>
            <a:r>
              <a:rPr lang="ru-RU" sz="2000" dirty="0" smtClean="0"/>
              <a:t>1. Находиться в опасной области</a:t>
            </a:r>
          </a:p>
          <a:p>
            <a:r>
              <a:rPr lang="ru-RU" sz="2000" dirty="0" smtClean="0"/>
              <a:t>2. Нападать на несвойственные объекты</a:t>
            </a:r>
            <a:endParaRPr lang="ru-RU" sz="2000" dirty="0"/>
          </a:p>
        </p:txBody>
      </p:sp>
      <p:pic>
        <p:nvPicPr>
          <p:cNvPr id="16" name="Рисунок 15" descr="Рис. 2. Распределение серотонина (прокрашен зеленым) в мозге здорового (слева) и зомбированного (справа) скребнем (колючеголовым червем) бокоплава гаммаруса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880" y="3239737"/>
            <a:ext cx="2520280" cy="1080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79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>Субъективное Я</a:t>
            </a: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024336"/>
          </a:xfrm>
        </p:spPr>
        <p:txBody>
          <a:bodyPr>
            <a:normAutofit fontScale="55000" lnSpcReduction="20000"/>
          </a:bodyPr>
          <a:lstStyle/>
          <a:p>
            <a:r>
              <a:rPr lang="ru-RU" dirty="0"/>
              <a:t>В социальной психологии С.Я.</a:t>
            </a:r>
            <a:r>
              <a:rPr lang="ru-RU" dirty="0" smtClean="0"/>
              <a:t> </a:t>
            </a:r>
            <a:r>
              <a:rPr lang="ru-RU" dirty="0"/>
              <a:t>– это то, что человек сам о себе думает и знает. </a:t>
            </a:r>
            <a:endParaRPr lang="en-US" dirty="0" smtClean="0"/>
          </a:p>
          <a:p>
            <a:r>
              <a:rPr lang="ru-RU" dirty="0" smtClean="0"/>
              <a:t>С.Я.</a:t>
            </a:r>
            <a:r>
              <a:rPr lang="en-US" dirty="0" smtClean="0"/>
              <a:t> =</a:t>
            </a:r>
            <a:r>
              <a:rPr lang="ru-RU" dirty="0" smtClean="0"/>
              <a:t> </a:t>
            </a:r>
            <a:r>
              <a:rPr lang="ru-RU" dirty="0"/>
              <a:t>Я-познающее. </a:t>
            </a:r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психологии С.Я. состоит из знаний трех </a:t>
            </a:r>
            <a:r>
              <a:rPr lang="ru-RU" dirty="0" smtClean="0"/>
              <a:t>типов: (</a:t>
            </a:r>
            <a:r>
              <a:rPr lang="ru-RU" dirty="0"/>
              <a:t>1) </a:t>
            </a:r>
            <a:r>
              <a:rPr lang="ru-RU" dirty="0" smtClean="0"/>
              <a:t>осознание </a:t>
            </a:r>
            <a:r>
              <a:rPr lang="ru-RU" dirty="0"/>
              <a:t>себя одним и тем же человеком в течение онтогенеза; (2) знания об </a:t>
            </a:r>
            <a:r>
              <a:rPr lang="ru-RU" dirty="0" smtClean="0"/>
              <a:t>индивидуальности; </a:t>
            </a:r>
            <a:r>
              <a:rPr lang="ru-RU" dirty="0"/>
              <a:t>(3) воля, чувство личного </a:t>
            </a:r>
            <a:r>
              <a:rPr lang="ru-RU" dirty="0" smtClean="0"/>
              <a:t>контроля.</a:t>
            </a:r>
          </a:p>
          <a:p>
            <a:r>
              <a:rPr lang="ru-RU" dirty="0" smtClean="0"/>
              <a:t>В </a:t>
            </a:r>
            <a:r>
              <a:rPr lang="ru-RU" dirty="0"/>
              <a:t>прикладной семиотике существует аналогичное понятие – субъект деятельности. </a:t>
            </a:r>
            <a:r>
              <a:rPr lang="ru-RU" dirty="0" smtClean="0"/>
              <a:t>Включение </a:t>
            </a:r>
            <a:r>
              <a:rPr lang="ru-RU" dirty="0"/>
              <a:t>этого понятия в модель мира формирует т.н. картину мира [Осипов и др., 2018]. </a:t>
            </a:r>
            <a:endParaRPr lang="ru-RU" dirty="0" smtClean="0"/>
          </a:p>
          <a:p>
            <a:r>
              <a:rPr lang="ru-RU" dirty="0" smtClean="0"/>
              <a:t>Одной </a:t>
            </a:r>
            <a:r>
              <a:rPr lang="ru-RU" dirty="0"/>
              <a:t>из основных функций субъекта деятельности является </a:t>
            </a:r>
            <a:r>
              <a:rPr lang="ru-RU" b="1" dirty="0"/>
              <a:t>целеполагание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sz="4000" b="1" dirty="0" smtClean="0"/>
              <a:t>С.Я. как конструктивный элемент</a:t>
            </a:r>
            <a:endParaRPr lang="ru-RU" sz="4000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ИФ, 17.12.2019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081-79AF-414C-A93A-CCD14C8078AA}" type="slidenum">
              <a:rPr lang="ru-RU" smtClean="0"/>
              <a:t>8</a:t>
            </a:fld>
            <a:endParaRPr lang="ru-RU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8" y="3789040"/>
            <a:ext cx="5256708" cy="28083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ru-RU" sz="1800" dirty="0" smtClean="0"/>
              <a:t>«Я» - элемент ММ для </a:t>
            </a:r>
            <a:r>
              <a:rPr lang="ru-RU" sz="1800" b="1" i="1" u="sng" dirty="0" smtClean="0"/>
              <a:t>прогнозирования</a:t>
            </a:r>
            <a:r>
              <a:rPr lang="ru-RU" sz="1800" dirty="0" smtClean="0"/>
              <a:t> ситуации. Это прогнозирование сводится к </a:t>
            </a:r>
            <a:r>
              <a:rPr lang="ru-RU" sz="1800" b="1" i="1" u="sng" dirty="0" smtClean="0"/>
              <a:t>моделированию</a:t>
            </a:r>
            <a:r>
              <a:rPr lang="ru-RU" sz="1800" dirty="0" smtClean="0"/>
              <a:t> развития ситуации.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b="1" dirty="0" smtClean="0"/>
              <a:t>Описание ММ. </a:t>
            </a:r>
            <a:r>
              <a:rPr lang="ru-RU" sz="1800" dirty="0" smtClean="0"/>
              <a:t>ММ - это способ отображения в памяти ИС знаний о внешней среде. Описание отношений между объектами мира, в котором живет робот: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800" dirty="0" smtClean="0"/>
              <a:t>Всякое действие робота должно быть отображено в ММ. 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800" dirty="0" smtClean="0"/>
              <a:t>Действие изменяет отношения между объектами.</a:t>
            </a:r>
          </a:p>
          <a:p>
            <a:pPr>
              <a:lnSpc>
                <a:spcPct val="80000"/>
              </a:lnSpc>
              <a:buFont typeface="+mj-lt"/>
              <a:buAutoNum type="arabicPeriod"/>
            </a:pPr>
            <a:r>
              <a:rPr lang="ru-RU" sz="1800" dirty="0" smtClean="0"/>
              <a:t>Одним из объектов является сам робот (</a:t>
            </a:r>
            <a:r>
              <a:rPr lang="ru-RU" sz="1800" b="1" dirty="0" smtClean="0"/>
              <a:t>С.Я.)</a:t>
            </a:r>
          </a:p>
        </p:txBody>
      </p:sp>
      <p:graphicFrame>
        <p:nvGraphicFramePr>
          <p:cNvPr id="7" name="Объект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021703591"/>
              </p:ext>
            </p:extLst>
          </p:nvPr>
        </p:nvGraphicFramePr>
        <p:xfrm>
          <a:off x="7020272" y="3573016"/>
          <a:ext cx="1803400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Рисунок" r:id="rId3" imgW="3543300" imgH="3733800" progId="Word.Picture.8">
                  <p:embed/>
                </p:oleObj>
              </mc:Choice>
              <mc:Fallback>
                <p:oleObj name="Рисунок" r:id="rId3" imgW="3543300" imgH="3733800" progId="Word.Picture.8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0272" y="3573016"/>
                        <a:ext cx="1803400" cy="190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757455155"/>
              </p:ext>
            </p:extLst>
          </p:nvPr>
        </p:nvGraphicFramePr>
        <p:xfrm>
          <a:off x="5004048" y="5373216"/>
          <a:ext cx="2160587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3" name="Формула" r:id="rId5" imgW="1345616" imgH="266584" progId="Equation.3">
                  <p:embed/>
                </p:oleObj>
              </mc:Choice>
              <mc:Fallback>
                <p:oleObj name="Формула" r:id="rId5" imgW="1345616" imgH="266584" progId="Equation.3">
                  <p:embed/>
                  <p:pic>
                    <p:nvPicPr>
                      <p:cNvPr id="0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5373216"/>
                        <a:ext cx="2160587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00867"/>
              </p:ext>
            </p:extLst>
          </p:nvPr>
        </p:nvGraphicFramePr>
        <p:xfrm>
          <a:off x="5508104" y="3790280"/>
          <a:ext cx="1443038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4" name="Visio" r:id="rId8" imgW="3104745" imgH="3416600" progId="Visio.Drawing.11">
                  <p:embed/>
                </p:oleObj>
              </mc:Choice>
              <mc:Fallback>
                <p:oleObj name="Visio" r:id="rId8" imgW="3104745" imgH="3416600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790280"/>
                        <a:ext cx="1443038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46828"/>
              </p:ext>
            </p:extLst>
          </p:nvPr>
        </p:nvGraphicFramePr>
        <p:xfrm>
          <a:off x="7092280" y="5301208"/>
          <a:ext cx="1368425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5" name="Рисунок" r:id="rId10" imgW="1473200" imgH="1231900" progId="Word.Picture.8">
                  <p:embed/>
                </p:oleObj>
              </mc:Choice>
              <mc:Fallback>
                <p:oleObj name="Рисунок" r:id="rId10" imgW="1473200" imgH="123190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5301208"/>
                        <a:ext cx="1368425" cy="113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19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dirty="0"/>
              <a:t>Социальное обучение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56792"/>
            <a:ext cx="4038600" cy="4569371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 err="1"/>
              <a:t>Obs</a:t>
            </a:r>
            <a:r>
              <a:rPr lang="ru-RU" i="1" dirty="0"/>
              <a:t>(</a:t>
            </a:r>
            <a:r>
              <a:rPr lang="en-US" i="1" dirty="0"/>
              <a:t>V</a:t>
            </a:r>
            <a:r>
              <a:rPr lang="en-US" i="1" baseline="-25000" dirty="0"/>
              <a:t>A</a:t>
            </a:r>
            <a:r>
              <a:rPr lang="ru-RU" i="1" baseline="-25000" dirty="0"/>
              <a:t>'</a:t>
            </a:r>
            <a:r>
              <a:rPr lang="ru-RU" i="1" dirty="0"/>
              <a:t>) </a:t>
            </a:r>
            <a:r>
              <a:rPr lang="en-US" i="1" dirty="0">
                <a:sym typeface="Symbol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V</a:t>
            </a:r>
            <a:r>
              <a:rPr lang="en-US" i="1" baseline="-25000" dirty="0" err="1"/>
              <a:t>p</a:t>
            </a:r>
            <a:r>
              <a:rPr lang="en-US" i="1" baseline="-25000" dirty="0"/>
              <a:t> </a:t>
            </a:r>
            <a:r>
              <a:rPr lang="en-US" i="1" dirty="0">
                <a:sym typeface="Symbol"/>
              </a:rPr>
              <a:t></a:t>
            </a:r>
            <a:r>
              <a:rPr lang="en-US" i="1" dirty="0"/>
              <a:t> </a:t>
            </a:r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r>
              <a:rPr lang="en-US" i="1" dirty="0"/>
              <a:t> </a:t>
            </a:r>
            <a:r>
              <a:rPr lang="en-US" i="1" dirty="0">
                <a:sym typeface="Symbol"/>
              </a:rPr>
              <a:t></a:t>
            </a:r>
            <a:r>
              <a:rPr lang="en-US" i="1" dirty="0"/>
              <a:t> E</a:t>
            </a:r>
            <a:endParaRPr lang="ru-RU" i="1" dirty="0"/>
          </a:p>
          <a:p>
            <a:r>
              <a:rPr lang="ru-RU" dirty="0" smtClean="0"/>
              <a:t>Обучение </a:t>
            </a:r>
            <a:r>
              <a:rPr lang="en-US" dirty="0" smtClean="0"/>
              <a:t>Se</a:t>
            </a:r>
            <a:r>
              <a:rPr lang="ru-RU" dirty="0" smtClean="0"/>
              <a:t> </a:t>
            </a:r>
            <a:r>
              <a:rPr lang="ru-RU" dirty="0"/>
              <a:t>= &lt;</a:t>
            </a:r>
            <a:r>
              <a:rPr lang="en-US" dirty="0"/>
              <a:t>O</a:t>
            </a:r>
            <a:r>
              <a:rPr lang="ru-RU" dirty="0"/>
              <a:t>, </a:t>
            </a:r>
            <a:r>
              <a:rPr lang="en-US" dirty="0"/>
              <a:t>P</a:t>
            </a:r>
            <a:r>
              <a:rPr lang="ru-RU" dirty="0"/>
              <a:t>, </a:t>
            </a:r>
            <a:r>
              <a:rPr lang="en-US" dirty="0"/>
              <a:t>M</a:t>
            </a:r>
            <a:r>
              <a:rPr lang="ru-RU" dirty="0"/>
              <a:t>, </a:t>
            </a:r>
            <a:r>
              <a:rPr lang="en-US" dirty="0">
                <a:sym typeface="Symbol"/>
              </a:rPr>
              <a:t></a:t>
            </a:r>
            <a:r>
              <a:rPr lang="ru-RU" dirty="0"/>
              <a:t>, </a:t>
            </a:r>
            <a:r>
              <a:rPr lang="en-US" dirty="0"/>
              <a:t>E</a:t>
            </a:r>
            <a:r>
              <a:rPr lang="ru-RU" dirty="0"/>
              <a:t> </a:t>
            </a:r>
            <a:r>
              <a:rPr lang="ru-RU" dirty="0" smtClean="0"/>
              <a:t>&gt;</a:t>
            </a:r>
          </a:p>
          <a:p>
            <a:r>
              <a:rPr lang="ru-RU" dirty="0" smtClean="0"/>
              <a:t>Наблюдения </a:t>
            </a:r>
            <a:br>
              <a:rPr lang="ru-RU" dirty="0" smtClean="0"/>
            </a:br>
            <a:r>
              <a:rPr lang="en-US" dirty="0" smtClean="0"/>
              <a:t>O</a:t>
            </a:r>
            <a:r>
              <a:rPr lang="en-US" baseline="30000" dirty="0" smtClean="0"/>
              <a:t>T</a:t>
            </a:r>
            <a:r>
              <a:rPr lang="ru-RU" dirty="0" smtClean="0"/>
              <a:t> </a:t>
            </a:r>
            <a:r>
              <a:rPr lang="ru-RU" dirty="0"/>
              <a:t>= [</a:t>
            </a:r>
            <a:r>
              <a:rPr lang="en-US" dirty="0" err="1"/>
              <a:t>O</a:t>
            </a:r>
            <a:r>
              <a:rPr lang="en-US" baseline="-25000" dirty="0" err="1"/>
              <a:t>i</a:t>
            </a:r>
            <a:r>
              <a:rPr lang="ru-RU" dirty="0"/>
              <a:t>] = [</a:t>
            </a:r>
            <a:r>
              <a:rPr lang="en-US" dirty="0" err="1"/>
              <a:t>Obs</a:t>
            </a:r>
            <a:r>
              <a:rPr lang="ru-RU" dirty="0"/>
              <a:t>(</a:t>
            </a:r>
            <a:r>
              <a:rPr lang="en-US" dirty="0"/>
              <a:t>A</a:t>
            </a:r>
            <a:r>
              <a:rPr lang="ru-RU" dirty="0"/>
              <a:t>'), </a:t>
            </a:r>
            <a:r>
              <a:rPr lang="en-US" dirty="0" err="1"/>
              <a:t>Obs</a:t>
            </a:r>
            <a:r>
              <a:rPr lang="ru-RU" dirty="0"/>
              <a:t>(</a:t>
            </a:r>
            <a:r>
              <a:rPr lang="en-US" dirty="0"/>
              <a:t>V</a:t>
            </a:r>
            <a:r>
              <a:rPr lang="en-US" baseline="-25000" dirty="0"/>
              <a:t>A</a:t>
            </a:r>
            <a:r>
              <a:rPr lang="ru-RU" baseline="-25000" dirty="0"/>
              <a:t>'</a:t>
            </a:r>
            <a:r>
              <a:rPr lang="ru-RU" dirty="0"/>
              <a:t>), </a:t>
            </a:r>
            <a:r>
              <a:rPr lang="en-US" dirty="0" err="1"/>
              <a:t>Obs</a:t>
            </a:r>
            <a:r>
              <a:rPr lang="ru-RU" dirty="0"/>
              <a:t>(</a:t>
            </a:r>
            <a:r>
              <a:rPr lang="en-US" dirty="0"/>
              <a:t>R</a:t>
            </a:r>
            <a:r>
              <a:rPr lang="en-US" baseline="-25000" dirty="0"/>
              <a:t>A</a:t>
            </a:r>
            <a:r>
              <a:rPr lang="ru-RU" baseline="-25000" dirty="0" smtClean="0"/>
              <a:t>'</a:t>
            </a:r>
            <a:r>
              <a:rPr lang="ru-RU" dirty="0" smtClean="0"/>
              <a:t>)]</a:t>
            </a:r>
          </a:p>
          <a:p>
            <a:r>
              <a:rPr lang="ru-RU" i="1" dirty="0" err="1" smtClean="0"/>
              <a:t>Перцепты</a:t>
            </a:r>
            <a:r>
              <a:rPr lang="ru-RU" i="1" dirty="0" smtClean="0"/>
              <a:t> </a:t>
            </a:r>
            <a:r>
              <a:rPr lang="en-US" i="1" dirty="0" smtClean="0"/>
              <a:t>P</a:t>
            </a:r>
            <a:r>
              <a:rPr lang="en-US" i="1" baseline="30000" dirty="0" smtClean="0"/>
              <a:t>T</a:t>
            </a:r>
            <a:r>
              <a:rPr lang="ru-RU" i="1" dirty="0" smtClean="0"/>
              <a:t> </a:t>
            </a:r>
            <a:r>
              <a:rPr lang="ru-RU" i="1" dirty="0"/>
              <a:t>= [</a:t>
            </a:r>
            <a:r>
              <a:rPr lang="en-US" i="1" dirty="0"/>
              <a:t>P</a:t>
            </a:r>
            <a:r>
              <a:rPr lang="en-US" i="1" baseline="-25000" dirty="0"/>
              <a:t>i</a:t>
            </a:r>
            <a:r>
              <a:rPr lang="ru-RU" i="1" dirty="0"/>
              <a:t>] = [</a:t>
            </a:r>
            <a:r>
              <a:rPr lang="en-US" i="1" dirty="0" err="1"/>
              <a:t>Self</a:t>
            </a:r>
            <a:r>
              <a:rPr lang="en-US" i="1" baseline="-25000" dirty="0" err="1"/>
              <a:t>p</a:t>
            </a:r>
            <a:r>
              <a:rPr lang="ru-RU" i="1" dirty="0"/>
              <a:t>, </a:t>
            </a:r>
            <a:r>
              <a:rPr lang="en-US" i="1" dirty="0" err="1"/>
              <a:t>V</a:t>
            </a:r>
            <a:r>
              <a:rPr lang="en-US" i="1" baseline="-25000" dirty="0" err="1"/>
              <a:t>p</a:t>
            </a:r>
            <a:r>
              <a:rPr lang="ru-RU" i="1" dirty="0"/>
              <a:t>, </a:t>
            </a:r>
            <a:r>
              <a:rPr lang="en-US" i="1" dirty="0" err="1"/>
              <a:t>R</a:t>
            </a:r>
            <a:r>
              <a:rPr lang="en-US" i="1" baseline="-25000" dirty="0" err="1"/>
              <a:t>p</a:t>
            </a:r>
            <a:r>
              <a:rPr lang="ru-RU" i="1" dirty="0"/>
              <a:t>]</a:t>
            </a:r>
          </a:p>
          <a:p>
            <a:r>
              <a:rPr lang="ru-RU" i="1" dirty="0" smtClean="0"/>
              <a:t>Значения </a:t>
            </a:r>
            <a:r>
              <a:rPr lang="en-US" i="1" dirty="0" smtClean="0"/>
              <a:t>M</a:t>
            </a:r>
            <a:r>
              <a:rPr lang="en-US" i="1" baseline="30000" dirty="0" smtClean="0"/>
              <a:t>T</a:t>
            </a:r>
            <a:r>
              <a:rPr lang="ru-RU" i="1" dirty="0" smtClean="0"/>
              <a:t> </a:t>
            </a:r>
            <a:r>
              <a:rPr lang="ru-RU" i="1" dirty="0"/>
              <a:t>= [</a:t>
            </a:r>
            <a:r>
              <a:rPr lang="en-US" i="1" dirty="0" err="1"/>
              <a:t>M</a:t>
            </a:r>
            <a:r>
              <a:rPr lang="en-US" i="1" baseline="-25000" dirty="0" err="1"/>
              <a:t>i</a:t>
            </a:r>
            <a:r>
              <a:rPr lang="ru-RU" i="1" dirty="0"/>
              <a:t>] = [</a:t>
            </a:r>
            <a:r>
              <a:rPr lang="en-US" i="1" dirty="0" err="1"/>
              <a:t>Self</a:t>
            </a:r>
            <a:r>
              <a:rPr lang="en-US" i="1" baseline="-25000" dirty="0" err="1"/>
              <a:t>m</a:t>
            </a:r>
            <a:r>
              <a:rPr lang="ru-RU" i="1" dirty="0"/>
              <a:t>, </a:t>
            </a:r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r>
              <a:rPr lang="ru-RU" i="1" dirty="0"/>
              <a:t>, </a:t>
            </a:r>
            <a:r>
              <a:rPr lang="en-US" i="1" dirty="0" err="1"/>
              <a:t>R</a:t>
            </a:r>
            <a:r>
              <a:rPr lang="en-US" i="1" baseline="-25000" dirty="0" err="1"/>
              <a:t>m</a:t>
            </a:r>
            <a:r>
              <a:rPr lang="ru-RU" i="1" dirty="0"/>
              <a:t>]</a:t>
            </a:r>
          </a:p>
          <a:p>
            <a:r>
              <a:rPr lang="en-US" dirty="0"/>
              <a:t>E</a:t>
            </a:r>
            <a:r>
              <a:rPr lang="ru-RU" dirty="0"/>
              <a:t>=</a:t>
            </a:r>
            <a:r>
              <a:rPr lang="en-US" dirty="0"/>
              <a:t>f</a:t>
            </a:r>
            <a:r>
              <a:rPr lang="ru-RU" dirty="0"/>
              <a:t>(</a:t>
            </a:r>
            <a:r>
              <a:rPr lang="en-US" dirty="0"/>
              <a:t>V</a:t>
            </a:r>
            <a:r>
              <a:rPr lang="ru-RU" dirty="0"/>
              <a:t>) </a:t>
            </a:r>
            <a:r>
              <a:rPr lang="en-US" dirty="0">
                <a:sym typeface="Symbol"/>
              </a:rPr>
              <a:t></a:t>
            </a:r>
            <a:r>
              <a:rPr lang="en-US" dirty="0"/>
              <a:t> h</a:t>
            </a:r>
            <a:r>
              <a:rPr lang="ru-RU" dirty="0"/>
              <a:t>(</a:t>
            </a:r>
            <a:r>
              <a:rPr lang="en-US" dirty="0" err="1"/>
              <a:t>E</a:t>
            </a:r>
            <a:r>
              <a:rPr lang="en-US" baseline="-25000" dirty="0" err="1"/>
              <a:t>int</a:t>
            </a:r>
            <a:r>
              <a:rPr lang="ru-RU" dirty="0" smtClean="0"/>
              <a:t>)</a:t>
            </a:r>
          </a:p>
          <a:p>
            <a:r>
              <a:rPr lang="en-US" dirty="0"/>
              <a:t>E</a:t>
            </a:r>
            <a:r>
              <a:rPr lang="ru-RU" dirty="0"/>
              <a:t>= </a:t>
            </a:r>
            <a:r>
              <a:rPr lang="ru-RU" dirty="0">
                <a:sym typeface="Symbol"/>
              </a:rPr>
              <a:t></a:t>
            </a:r>
            <a:r>
              <a:rPr lang="en-US" baseline="-25000" dirty="0"/>
              <a:t>VE</a:t>
            </a:r>
            <a:r>
              <a:rPr lang="en-US" dirty="0"/>
              <a:t>V </a:t>
            </a:r>
            <a:r>
              <a:rPr lang="ru-RU" dirty="0">
                <a:sym typeface="Symbol"/>
              </a:rPr>
              <a:t></a:t>
            </a:r>
            <a:r>
              <a:rPr lang="ru-RU" dirty="0"/>
              <a:t> </a:t>
            </a:r>
            <a:r>
              <a:rPr lang="en-US" dirty="0" err="1" smtClean="0"/>
              <a:t>E</a:t>
            </a:r>
            <a:r>
              <a:rPr lang="en-US" baseline="-25000" dirty="0" err="1" smtClean="0"/>
              <a:t>int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Определение активности элементов вектора </a:t>
            </a:r>
            <a:r>
              <a:rPr lang="en-US" dirty="0"/>
              <a:t>P</a:t>
            </a:r>
            <a:r>
              <a:rPr lang="ru-RU" dirty="0" smtClean="0"/>
              <a:t>: </a:t>
            </a:r>
            <a:r>
              <a:rPr lang="en-US" i="1" dirty="0" smtClean="0"/>
              <a:t>P</a:t>
            </a:r>
            <a:r>
              <a:rPr lang="ru-RU" i="1" dirty="0" smtClean="0"/>
              <a:t> </a:t>
            </a:r>
            <a:r>
              <a:rPr lang="ru-RU" i="1" dirty="0"/>
              <a:t>= </a:t>
            </a:r>
            <a:r>
              <a:rPr lang="en-US" i="1" dirty="0">
                <a:sym typeface="Symbol"/>
              </a:rPr>
              <a:t></a:t>
            </a:r>
            <a:r>
              <a:rPr lang="en-US" i="1" baseline="-25000" dirty="0" err="1"/>
              <a:t>o</a:t>
            </a:r>
            <a:r>
              <a:rPr lang="en-US" i="1" baseline="30000" dirty="0" err="1"/>
              <a:t>p</a:t>
            </a:r>
            <a:r>
              <a:rPr lang="en-US" i="1" dirty="0" err="1">
                <a:sym typeface="Symbol"/>
              </a:rPr>
              <a:t></a:t>
            </a:r>
            <a:r>
              <a:rPr lang="en-US" i="1" dirty="0" err="1"/>
              <a:t>O</a:t>
            </a:r>
            <a:r>
              <a:rPr lang="ru-RU" i="1" dirty="0"/>
              <a:t>, </a:t>
            </a:r>
            <a:r>
              <a:rPr lang="en-US" i="1" dirty="0">
                <a:sym typeface="Symbol"/>
              </a:rPr>
              <a:t></a:t>
            </a:r>
            <a:r>
              <a:rPr lang="en-US" i="1" baseline="-25000" dirty="0"/>
              <a:t>o</a:t>
            </a:r>
            <a:r>
              <a:rPr lang="en-US" i="1" baseline="30000" dirty="0"/>
              <a:t>p</a:t>
            </a:r>
            <a:r>
              <a:rPr lang="en-US" i="1" dirty="0">
                <a:sym typeface="Symbol"/>
              </a:rPr>
              <a:t>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2. Определение активности элементов вектора </a:t>
            </a:r>
            <a:r>
              <a:rPr lang="en-US" dirty="0"/>
              <a:t>M</a:t>
            </a:r>
            <a:r>
              <a:rPr lang="ru-RU" dirty="0" smtClean="0"/>
              <a:t>: </a:t>
            </a:r>
            <a:r>
              <a:rPr lang="en-US" i="1" dirty="0" smtClean="0"/>
              <a:t>M</a:t>
            </a:r>
            <a:r>
              <a:rPr lang="ru-RU" i="1" dirty="0" smtClean="0"/>
              <a:t> </a:t>
            </a:r>
            <a:r>
              <a:rPr lang="ru-RU" i="1" dirty="0"/>
              <a:t>= </a:t>
            </a:r>
            <a:r>
              <a:rPr lang="en-US" i="1" dirty="0">
                <a:sym typeface="Symbol"/>
              </a:rPr>
              <a:t></a:t>
            </a:r>
            <a:r>
              <a:rPr lang="en-US" i="1" baseline="-25000" dirty="0"/>
              <a:t>P</a:t>
            </a:r>
            <a:r>
              <a:rPr lang="en-US" i="1" baseline="30000" dirty="0"/>
              <a:t>M</a:t>
            </a:r>
            <a:r>
              <a:rPr lang="en-US" i="1" dirty="0">
                <a:sym typeface="Symbol"/>
              </a:rPr>
              <a:t></a:t>
            </a:r>
            <a:r>
              <a:rPr lang="en-US" i="1" dirty="0"/>
              <a:t>P</a:t>
            </a:r>
            <a:r>
              <a:rPr lang="ru-RU" i="1" dirty="0"/>
              <a:t>, </a:t>
            </a:r>
            <a:r>
              <a:rPr lang="en-US" i="1" dirty="0">
                <a:sym typeface="Symbol"/>
              </a:rPr>
              <a:t></a:t>
            </a:r>
            <a:r>
              <a:rPr lang="en-US" i="1" baseline="-25000" dirty="0"/>
              <a:t>P</a:t>
            </a:r>
            <a:r>
              <a:rPr lang="en-US" i="1" baseline="30000" dirty="0"/>
              <a:t>M</a:t>
            </a:r>
            <a:r>
              <a:rPr lang="en-US" i="1" dirty="0"/>
              <a:t> </a:t>
            </a:r>
            <a:r>
              <a:rPr lang="en-US" i="1" dirty="0">
                <a:sym typeface="Symbol"/>
              </a:rPr>
              <a:t>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3. Вычисление </a:t>
            </a:r>
            <a:r>
              <a:rPr lang="ru-RU" dirty="0" smtClean="0"/>
              <a:t>оценки: </a:t>
            </a:r>
            <a:r>
              <a:rPr lang="en-US" i="1" dirty="0" smtClean="0"/>
              <a:t>E</a:t>
            </a:r>
            <a:r>
              <a:rPr lang="ru-RU" i="1" dirty="0" smtClean="0"/>
              <a:t> </a:t>
            </a:r>
            <a:r>
              <a:rPr lang="ru-RU" i="1" dirty="0"/>
              <a:t>= </a:t>
            </a:r>
            <a:r>
              <a:rPr lang="ru-RU" i="1" dirty="0">
                <a:sym typeface="Symbol"/>
              </a:rPr>
              <a:t></a:t>
            </a:r>
            <a:r>
              <a:rPr lang="en-US" i="1" baseline="-25000" dirty="0" err="1"/>
              <a:t>VE</a:t>
            </a:r>
            <a:r>
              <a:rPr lang="en-US" i="1" dirty="0" err="1"/>
              <a:t>V</a:t>
            </a:r>
            <a:r>
              <a:rPr lang="en-US" i="1" baseline="-25000" dirty="0" err="1"/>
              <a:t>m</a:t>
            </a:r>
            <a:endParaRPr lang="ru-RU" i="1" dirty="0"/>
          </a:p>
          <a:p>
            <a:pPr marL="0" indent="0">
              <a:buNone/>
            </a:pPr>
            <a:r>
              <a:rPr lang="ru-RU" dirty="0"/>
              <a:t>4. Изменение весов связей между активными элементами, если </a:t>
            </a:r>
            <a:r>
              <a:rPr lang="en-US" dirty="0"/>
              <a:t>E</a:t>
            </a:r>
            <a:r>
              <a:rPr lang="en-US" dirty="0">
                <a:sym typeface="Symbol"/>
              </a:rPr>
              <a:t></a:t>
            </a:r>
            <a:r>
              <a:rPr lang="ru-RU" dirty="0"/>
              <a:t>0:</a:t>
            </a:r>
          </a:p>
          <a:p>
            <a:pPr marL="0" indent="0">
              <a:buNone/>
            </a:pPr>
            <a:r>
              <a:rPr lang="ru-RU" i="1" dirty="0">
                <a:sym typeface="Symbol"/>
              </a:rPr>
              <a:t></a:t>
            </a:r>
            <a:r>
              <a:rPr lang="en-US" i="1" baseline="-25000" dirty="0" err="1"/>
              <a:t>ab</a:t>
            </a:r>
            <a:r>
              <a:rPr lang="ru-RU" i="1" dirty="0"/>
              <a:t>(</a:t>
            </a:r>
            <a:r>
              <a:rPr lang="en-US" i="1" dirty="0"/>
              <a:t>t</a:t>
            </a:r>
            <a:r>
              <a:rPr lang="ru-RU" i="1" dirty="0"/>
              <a:t>) = </a:t>
            </a:r>
            <a:r>
              <a:rPr lang="ru-RU" i="1" dirty="0">
                <a:sym typeface="Symbol"/>
              </a:rPr>
              <a:t></a:t>
            </a:r>
            <a:r>
              <a:rPr lang="en-US" i="1" baseline="-25000" dirty="0" err="1"/>
              <a:t>ab</a:t>
            </a:r>
            <a:r>
              <a:rPr lang="ru-RU" i="1" dirty="0"/>
              <a:t>(</a:t>
            </a:r>
            <a:r>
              <a:rPr lang="en-US" i="1" dirty="0"/>
              <a:t>t</a:t>
            </a:r>
            <a:r>
              <a:rPr lang="ru-RU" i="1" dirty="0"/>
              <a:t>-1)</a:t>
            </a:r>
            <a:r>
              <a:rPr lang="en-US" i="1" dirty="0">
                <a:sym typeface="Symbol"/>
              </a:rPr>
              <a:t></a:t>
            </a:r>
            <a:r>
              <a:rPr lang="ru-RU" i="1" dirty="0"/>
              <a:t>, </a:t>
            </a:r>
            <a:r>
              <a:rPr lang="en-US" i="1" dirty="0"/>
              <a:t>a</a:t>
            </a:r>
            <a:r>
              <a:rPr lang="ru-RU" i="1" dirty="0"/>
              <a:t>, </a:t>
            </a:r>
            <a:r>
              <a:rPr lang="en-US" i="1" dirty="0"/>
              <a:t>b </a:t>
            </a:r>
            <a:r>
              <a:rPr lang="en-US" i="1" dirty="0">
                <a:sym typeface="Symbol"/>
              </a:rPr>
              <a:t></a:t>
            </a:r>
            <a:r>
              <a:rPr lang="en-US" i="1" dirty="0"/>
              <a:t> Q</a:t>
            </a:r>
            <a:endParaRPr lang="ru-RU" i="1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22E274-9468-42B8-BF31-43F98EE5E7C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7097708"/>
              </p:ext>
            </p:extLst>
          </p:nvPr>
        </p:nvGraphicFramePr>
        <p:xfrm>
          <a:off x="4860032" y="3356992"/>
          <a:ext cx="3672408" cy="33710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" name="Visio" r:id="rId4" imgW="7248477" imgH="6676957" progId="Visio.Drawing.15">
                  <p:embed/>
                </p:oleObj>
              </mc:Choice>
              <mc:Fallback>
                <p:oleObj name="Visio" r:id="rId4" imgW="7248477" imgH="6676957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356992"/>
                        <a:ext cx="3672408" cy="337108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ИФ, 17.12.2019</a:t>
            </a:r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7200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Способность </a:t>
            </a:r>
            <a:r>
              <a:rPr lang="ru-RU" sz="2000" dirty="0"/>
              <a:t>животных приобретать опыт, связанный с взаимодействием с другими </a:t>
            </a:r>
            <a:r>
              <a:rPr lang="ru-RU" sz="2000" dirty="0" smtClean="0"/>
              <a:t>особями (обучение на опыте других).</a:t>
            </a:r>
            <a:endParaRPr lang="ru-RU" sz="20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978376"/>
              </p:ext>
            </p:extLst>
          </p:nvPr>
        </p:nvGraphicFramePr>
        <p:xfrm>
          <a:off x="5046792" y="1340768"/>
          <a:ext cx="3518688" cy="1872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" name="Visio" r:id="rId7" imgW="8239008" imgH="4362588" progId="Visio.Drawing.15">
                  <p:embed/>
                </p:oleObj>
              </mc:Choice>
              <mc:Fallback>
                <p:oleObj name="Visio" r:id="rId7" imgW="8239008" imgH="4362588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6792" y="1340768"/>
                        <a:ext cx="3518688" cy="187220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Группа 11"/>
          <p:cNvGrpSpPr/>
          <p:nvPr/>
        </p:nvGrpSpPr>
        <p:grpSpPr>
          <a:xfrm>
            <a:off x="3636690" y="2852936"/>
            <a:ext cx="2015430" cy="1246271"/>
            <a:chOff x="5596429" y="2985827"/>
            <a:chExt cx="3368059" cy="2037700"/>
          </a:xfrm>
        </p:grpSpPr>
        <p:pic>
          <p:nvPicPr>
            <p:cNvPr id="13" name="Picture 6" descr="Image result for ÑÑÐ¿Ð»ÐµÐ½Ð¾Ðº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1859" y="3690221"/>
              <a:ext cx="1352629" cy="13333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2" descr="_lovelybunny_el36 (532x688, 339Kb)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6429" y="3441065"/>
              <a:ext cx="1223342" cy="1582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Группа 14"/>
            <p:cNvGrpSpPr/>
            <p:nvPr/>
          </p:nvGrpSpPr>
          <p:grpSpPr>
            <a:xfrm>
              <a:off x="7462311" y="2985827"/>
              <a:ext cx="299096" cy="986210"/>
              <a:chOff x="5580112" y="4540299"/>
              <a:chExt cx="299096" cy="98621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5580112" y="5373216"/>
                <a:ext cx="126014" cy="153293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Прямоугольник 16"/>
              <p:cNvSpPr/>
              <p:nvPr/>
            </p:nvSpPr>
            <p:spPr>
              <a:xfrm rot="17656789">
                <a:off x="5398389" y="4969957"/>
                <a:ext cx="910477" cy="5116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8" name="Объект 2"/>
          <p:cNvSpPr txBox="1">
            <a:spLocks/>
          </p:cNvSpPr>
          <p:nvPr/>
        </p:nvSpPr>
        <p:spPr>
          <a:xfrm>
            <a:off x="108294" y="6093296"/>
            <a:ext cx="4895753" cy="5267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/>
              <a:t>Особенности рефлекса: Чужой опыт забывается быстрее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135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1274</Words>
  <Application>Microsoft Office PowerPoint</Application>
  <PresentationFormat>Экран (4:3)</PresentationFormat>
  <Paragraphs>205</Paragraphs>
  <Slides>17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6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Тема Office</vt:lpstr>
      <vt:lpstr>Visio</vt:lpstr>
      <vt:lpstr>Picture</vt:lpstr>
      <vt:lpstr>Unknown</vt:lpstr>
      <vt:lpstr>Рисунок</vt:lpstr>
      <vt:lpstr>Equation</vt:lpstr>
      <vt:lpstr>Формула</vt:lpstr>
      <vt:lpstr>Применимо ли понятие морали к отношениям между искусственным агентами?</vt:lpstr>
      <vt:lpstr>Модели социального поведения в групповой робототехнике</vt:lpstr>
      <vt:lpstr>Особенности социального робота. Потребности, эмоции, чувства</vt:lpstr>
      <vt:lpstr>Признаки социальности. Доминирование. Лидерство. Задача голосования. Роли</vt:lpstr>
      <vt:lpstr>Признаки социальности. Агрессия</vt:lpstr>
      <vt:lpstr>Признаки социальности. Коммуникация</vt:lpstr>
      <vt:lpstr>Особенности управления роботом. Паразитическое манипулирование</vt:lpstr>
      <vt:lpstr>Субъективное Я</vt:lpstr>
      <vt:lpstr>Социальное обучение</vt:lpstr>
      <vt:lpstr>Подражательное поведение</vt:lpstr>
      <vt:lpstr>Вопрос 1. От управления индивидом к управлению социумом</vt:lpstr>
      <vt:lpstr>Вопрос 2. Сугубо техническая (прагматическая) мотивация</vt:lpstr>
      <vt:lpstr>Основной вопрос</vt:lpstr>
      <vt:lpstr>Чего не хватает для того, чтобы признать робота моральным агентом?</vt:lpstr>
      <vt:lpstr>Механизмы оценки решения</vt:lpstr>
      <vt:lpstr>Моральное поведение с технической точки зрения</vt:lpstr>
      <vt:lpstr>-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karpov</dc:creator>
  <cp:lastModifiedBy>Карпов Валерий Эдуардович</cp:lastModifiedBy>
  <cp:revision>68</cp:revision>
  <dcterms:created xsi:type="dcterms:W3CDTF">2017-11-25T09:36:52Z</dcterms:created>
  <dcterms:modified xsi:type="dcterms:W3CDTF">2019-12-18T12:59:18Z</dcterms:modified>
</cp:coreProperties>
</file>