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sdx" ContentType="application/vnd.ms-visio.drawing"/>
  <Default Extension="wdp" ContentType="image/vnd.ms-photo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21"/>
  </p:notesMasterIdLst>
  <p:sldIdLst>
    <p:sldId id="278" r:id="rId2"/>
    <p:sldId id="274" r:id="rId3"/>
    <p:sldId id="275" r:id="rId4"/>
    <p:sldId id="276" r:id="rId5"/>
    <p:sldId id="257" r:id="rId6"/>
    <p:sldId id="258" r:id="rId7"/>
    <p:sldId id="259" r:id="rId8"/>
    <p:sldId id="263" r:id="rId9"/>
    <p:sldId id="260" r:id="rId10"/>
    <p:sldId id="261" r:id="rId11"/>
    <p:sldId id="262" r:id="rId12"/>
    <p:sldId id="265" r:id="rId13"/>
    <p:sldId id="266" r:id="rId14"/>
    <p:sldId id="269" r:id="rId15"/>
    <p:sldId id="270" r:id="rId16"/>
    <p:sldId id="271" r:id="rId17"/>
    <p:sldId id="272" r:id="rId18"/>
    <p:sldId id="273" r:id="rId19"/>
    <p:sldId id="277" r:id="rId2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1236" y="1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image" Target="../media/image11.e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20.emf"/><Relationship Id="rId1" Type="http://schemas.openxmlformats.org/officeDocument/2006/relationships/image" Target="../media/image19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775D6A0-AA89-4ECE-AB92-CE1EADEA07F0}" type="datetimeFigureOut">
              <a:rPr lang="ru-RU" smtClean="0"/>
              <a:t>07.10.2019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8A4216C-6263-4150-8CE0-DE59879C29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91574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31BC90-5A2A-44E8-9CE4-450A56506186}" type="datetime1">
              <a:rPr lang="ru-RU" smtClean="0"/>
              <a:t>07.10.2019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Этические проблемы ИИ, 01.10.2019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52D8A-DE76-4FD7-BFF3-69E2BA5247B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664134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D82084-D7B9-4926-A99B-F0338C2E3EE6}" type="datetime1">
              <a:rPr lang="ru-RU" smtClean="0"/>
              <a:t>07.10.2019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Этические проблемы ИИ, 01.10.2019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52D8A-DE76-4FD7-BFF3-69E2BA5247B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063939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88737-E42F-4231-9602-9D105CDC6991}" type="datetime1">
              <a:rPr lang="ru-RU" smtClean="0"/>
              <a:t>07.10.2019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Этические проблемы ИИ, 01.10.2019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52D8A-DE76-4FD7-BFF3-69E2BA5247B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741805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0AED82-B4CB-4F93-86C5-A7FFC43D20D6}" type="datetime1">
              <a:rPr lang="ru-RU" smtClean="0"/>
              <a:t>07.10.2019</a:t>
            </a:fld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 smtClean="0"/>
              <a:t>МКПУ-2019</a:t>
            </a: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22E274-9468-42B8-BF31-43F98EE5E7C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076390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A48E22-F810-4759-BD23-972A80F0079A}" type="datetime1">
              <a:rPr lang="ru-RU" smtClean="0"/>
              <a:t>07.10.2019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Этические проблемы ИИ, 01.10.2019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52D8A-DE76-4FD7-BFF3-69E2BA5247B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542244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25949-53C9-420C-ABB4-B0FD53CF068C}" type="datetime1">
              <a:rPr lang="ru-RU" smtClean="0"/>
              <a:t>07.10.2019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Этические проблемы ИИ, 01.10.2019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52D8A-DE76-4FD7-BFF3-69E2BA5247B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652721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23FA62-086F-4385-980D-6E5BCFAA0631}" type="datetime1">
              <a:rPr lang="ru-RU" smtClean="0"/>
              <a:t>07.10.2019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Этические проблемы ИИ, 01.10.2019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52D8A-DE76-4FD7-BFF3-69E2BA5247B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952945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19199-E56C-4FA9-B15B-0EA279C5BCCC}" type="datetime1">
              <a:rPr lang="ru-RU" smtClean="0"/>
              <a:t>07.10.2019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Этические проблемы ИИ, 01.10.2019</a:t>
            </a: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52D8A-DE76-4FD7-BFF3-69E2BA5247B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128462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19C247-37DB-4F75-B1F0-B656DB7E41AD}" type="datetime1">
              <a:rPr lang="ru-RU" smtClean="0"/>
              <a:t>07.10.2019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Этические проблемы ИИ, 01.10.2019</a:t>
            </a: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52D8A-DE76-4FD7-BFF3-69E2BA5247B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82373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3D6B1A-D855-4125-9135-997ADA707BC1}" type="datetime1">
              <a:rPr lang="ru-RU" smtClean="0"/>
              <a:t>07.10.2019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Этические проблемы ИИ, 01.10.2019</a:t>
            </a: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52D8A-DE76-4FD7-BFF3-69E2BA5247B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151739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D69C77-E13E-493D-B3BC-A70712FBDAC7}" type="datetime1">
              <a:rPr lang="ru-RU" smtClean="0"/>
              <a:t>07.10.2019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Этические проблемы ИИ, 01.10.2019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52D8A-DE76-4FD7-BFF3-69E2BA5247B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082557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52146C-2AB6-4730-85F4-957BCAB4936F}" type="datetime1">
              <a:rPr lang="ru-RU" smtClean="0"/>
              <a:t>07.10.2019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Этические проблемы ИИ, 01.10.2019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52D8A-DE76-4FD7-BFF3-69E2BA5247B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978564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20A23B-053C-4396-9A3F-817A9700C8A0}" type="datetime1">
              <a:rPr lang="ru-RU" smtClean="0"/>
              <a:t>07.10.2019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ru-RU" smtClean="0"/>
              <a:t>Этические проблемы ИИ, 01.10.2019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152D8A-DE76-4FD7-BFF3-69E2BA5247B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266632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3" Type="http://schemas.openxmlformats.org/officeDocument/2006/relationships/package" Target="../embeddings/Microsoft_Visio_Drawing1.vsdx"/><Relationship Id="rId7" Type="http://schemas.openxmlformats.org/officeDocument/2006/relationships/image" Target="../media/image13.png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12.emf"/><Relationship Id="rId5" Type="http://schemas.openxmlformats.org/officeDocument/2006/relationships/package" Target="../embeddings/Microsoft_Visio_Drawing2.vsdx"/><Relationship Id="rId4" Type="http://schemas.openxmlformats.org/officeDocument/2006/relationships/image" Target="../media/image11.emf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8.jpeg"/><Relationship Id="rId5" Type="http://schemas.openxmlformats.org/officeDocument/2006/relationships/image" Target="../media/image17.jpeg"/><Relationship Id="rId4" Type="http://schemas.microsoft.com/office/2007/relationships/hdphoto" Target="../media/hdphoto1.wdp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Visio_Drawing3.vsdx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20.emf"/><Relationship Id="rId5" Type="http://schemas.openxmlformats.org/officeDocument/2006/relationships/package" Target="../embeddings/Microsoft_Visio_Drawing4.vsdx"/><Relationship Id="rId4" Type="http://schemas.openxmlformats.org/officeDocument/2006/relationships/image" Target="../media/image19.emf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jpeg"/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3.jpe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moralmachine.mit.edu/" TargetMode="External"/><Relationship Id="rId7" Type="http://schemas.openxmlformats.org/officeDocument/2006/relationships/image" Target="../media/image5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 algn="ctr">
              <a:buNone/>
            </a:pPr>
            <a:r>
              <a:rPr lang="ru-RU" dirty="0" smtClean="0"/>
              <a:t>Карпов В.Э.</a:t>
            </a:r>
          </a:p>
          <a:p>
            <a:pPr marL="0" indent="0" algn="ctr">
              <a:buNone/>
            </a:pPr>
            <a:r>
              <a:rPr lang="ru-RU" dirty="0" smtClean="0"/>
              <a:t>Иллюстративные материалы к докладу</a:t>
            </a:r>
          </a:p>
          <a:p>
            <a:pPr marL="0" indent="0" algn="ctr">
              <a:buNone/>
            </a:pPr>
            <a:endParaRPr lang="ru-RU" b="1" dirty="0" smtClean="0"/>
          </a:p>
          <a:p>
            <a:pPr marL="0" indent="0" algn="ctr">
              <a:buNone/>
            </a:pPr>
            <a:r>
              <a:rPr lang="ru-RU" b="1" dirty="0" smtClean="0"/>
              <a:t>Р.Г</a:t>
            </a:r>
            <a:r>
              <a:rPr lang="ru-RU" b="1" dirty="0"/>
              <a:t>. </a:t>
            </a:r>
            <a:r>
              <a:rPr lang="ru-RU" b="1" dirty="0" smtClean="0"/>
              <a:t>Апресян</a:t>
            </a:r>
            <a:r>
              <a:rPr lang="ru-RU" b="1" baseline="30000" dirty="0" smtClean="0"/>
              <a:t>1</a:t>
            </a:r>
            <a:r>
              <a:rPr lang="ru-RU" b="1" dirty="0" smtClean="0"/>
              <a:t>,  В.Э</a:t>
            </a:r>
            <a:r>
              <a:rPr lang="ru-RU" b="1" dirty="0"/>
              <a:t>. </a:t>
            </a:r>
            <a:r>
              <a:rPr lang="ru-RU" b="1" dirty="0" smtClean="0"/>
              <a:t>Карпов</a:t>
            </a:r>
            <a:r>
              <a:rPr lang="ru-RU" b="1" baseline="30000" dirty="0" smtClean="0"/>
              <a:t>2</a:t>
            </a:r>
            <a:r>
              <a:rPr lang="ru-RU" b="1" dirty="0" smtClean="0"/>
              <a:t> «Теоретические </a:t>
            </a:r>
            <a:r>
              <a:rPr lang="ru-RU" b="1" dirty="0"/>
              <a:t>и методологические предпосылки</a:t>
            </a:r>
            <a:br>
              <a:rPr lang="ru-RU" b="1" dirty="0"/>
            </a:br>
            <a:r>
              <a:rPr lang="ru-RU" b="1" dirty="0"/>
              <a:t>обсуждения проблем этики искусственного </a:t>
            </a:r>
            <a:r>
              <a:rPr lang="ru-RU" b="1" dirty="0" smtClean="0"/>
              <a:t>интеллекта»</a:t>
            </a:r>
            <a:endParaRPr lang="ru-RU" b="1" dirty="0"/>
          </a:p>
          <a:p>
            <a:pPr marL="0" indent="0" algn="ctr">
              <a:buNone/>
            </a:pPr>
            <a:endParaRPr lang="ru-RU" b="1" dirty="0" smtClean="0"/>
          </a:p>
          <a:p>
            <a:pPr marL="0" indent="0" algn="ctr">
              <a:buNone/>
            </a:pPr>
            <a:r>
              <a:rPr lang="ru-RU" dirty="0" smtClean="0"/>
              <a:t>Исследовательский </a:t>
            </a:r>
            <a:r>
              <a:rPr lang="ru-RU" dirty="0"/>
              <a:t>семинар</a:t>
            </a:r>
          </a:p>
          <a:p>
            <a:pPr marL="0" indent="0" algn="ctr">
              <a:buNone/>
            </a:pPr>
            <a:r>
              <a:rPr lang="ru-RU" dirty="0" smtClean="0"/>
              <a:t>«Этические </a:t>
            </a:r>
            <a:r>
              <a:rPr lang="ru-RU" dirty="0"/>
              <a:t>проблемы искусственного </a:t>
            </a:r>
            <a:r>
              <a:rPr lang="ru-RU" dirty="0" smtClean="0"/>
              <a:t>интеллекта»,  1 </a:t>
            </a:r>
            <a:r>
              <a:rPr lang="ru-RU" dirty="0"/>
              <a:t>октября 2019, ИФ РАН</a:t>
            </a:r>
            <a:br>
              <a:rPr lang="ru-RU" dirty="0"/>
            </a:br>
            <a:endParaRPr lang="ru-RU" dirty="0" smtClean="0"/>
          </a:p>
          <a:p>
            <a:pPr marL="0" indent="0" algn="ctr">
              <a:buNone/>
            </a:pPr>
            <a:r>
              <a:rPr lang="ru-RU" baseline="30000" dirty="0"/>
              <a:t>1</a:t>
            </a:r>
            <a:r>
              <a:rPr lang="ru-RU" dirty="0"/>
              <a:t>Институт философии РАН</a:t>
            </a:r>
            <a:br>
              <a:rPr lang="ru-RU" dirty="0"/>
            </a:br>
            <a:r>
              <a:rPr lang="ru-RU" baseline="30000" dirty="0"/>
              <a:t>2</a:t>
            </a:r>
            <a:r>
              <a:rPr lang="ru-RU" dirty="0"/>
              <a:t>НИЦ «Курчатовский институт», МФТИ</a:t>
            </a:r>
            <a:endParaRPr lang="ru-RU" b="1" dirty="0"/>
          </a:p>
          <a:p>
            <a:pPr marL="0" indent="0" algn="ctr">
              <a:buNone/>
            </a:pPr>
            <a:r>
              <a:rPr lang="ru-RU" dirty="0"/>
              <a:t> </a:t>
            </a:r>
          </a:p>
          <a:p>
            <a:pPr marL="0" indent="0" algn="ctr">
              <a:buNone/>
            </a:pPr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Этические проблемы ИИ, 01.10.2019</a:t>
            </a: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52D8A-DE76-4FD7-BFF3-69E2BA5247BC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0544341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/>
          </a:bodyPr>
          <a:lstStyle/>
          <a:p>
            <a:r>
              <a:rPr lang="ru-RU" sz="3200" b="1" dirty="0" smtClean="0"/>
              <a:t>Перечень проблем</a:t>
            </a:r>
            <a:endParaRPr lang="ru-RU" sz="32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57403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ru-RU" dirty="0" smtClean="0"/>
              <a:t>Предмет </a:t>
            </a:r>
            <a:r>
              <a:rPr lang="ru-RU" dirty="0"/>
              <a:t>исследования этически обусловленного проектирования </a:t>
            </a:r>
            <a:r>
              <a:rPr lang="ru-RU" dirty="0" smtClean="0"/>
              <a:t>– И/АС</a:t>
            </a:r>
            <a:r>
              <a:rPr lang="ru-RU" dirty="0"/>
              <a:t>, совершающие выбор того или иного </a:t>
            </a:r>
            <a:r>
              <a:rPr lang="ru-RU" b="1" dirty="0"/>
              <a:t>значимого действия </a:t>
            </a:r>
            <a:r>
              <a:rPr lang="ru-RU" dirty="0"/>
              <a:t>или </a:t>
            </a:r>
            <a:r>
              <a:rPr lang="ru-RU" dirty="0" smtClean="0"/>
              <a:t>решения.</a:t>
            </a:r>
          </a:p>
          <a:p>
            <a:pPr marL="0" indent="0">
              <a:buNone/>
            </a:pPr>
            <a:r>
              <a:rPr lang="ru-RU" dirty="0" smtClean="0"/>
              <a:t>При </a:t>
            </a:r>
            <a:r>
              <a:rPr lang="ru-RU" dirty="0"/>
              <a:t>этом совершение выбора осуществляется на основе некоторых </a:t>
            </a:r>
            <a:r>
              <a:rPr lang="ru-RU" b="1" dirty="0"/>
              <a:t>эвристик</a:t>
            </a:r>
            <a:r>
              <a:rPr lang="ru-RU" dirty="0"/>
              <a:t>, основанных на этических императивах.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smtClean="0"/>
              <a:t>Формализация. Вопросы </a:t>
            </a:r>
            <a:r>
              <a:rPr lang="ru-RU" dirty="0"/>
              <a:t>конструктивных определений и онтологий</a:t>
            </a:r>
            <a:r>
              <a:rPr lang="ru-RU" dirty="0" smtClean="0"/>
              <a:t>.</a:t>
            </a:r>
            <a:endParaRPr lang="ru-RU" dirty="0"/>
          </a:p>
          <a:p>
            <a:pPr marL="514350" indent="-514350">
              <a:buFont typeface="+mj-lt"/>
              <a:buAutoNum type="arabicPeriod"/>
            </a:pPr>
            <a:r>
              <a:rPr lang="ru-RU" dirty="0" smtClean="0"/>
              <a:t>Математический аппарат. Модели и методы.</a:t>
            </a:r>
            <a:endParaRPr lang="ru-RU" dirty="0"/>
          </a:p>
          <a:p>
            <a:pPr marL="514350" indent="-514350">
              <a:buFont typeface="+mj-lt"/>
              <a:buAutoNum type="arabicPeriod"/>
            </a:pPr>
            <a:r>
              <a:rPr lang="ru-RU" dirty="0" smtClean="0"/>
              <a:t>Этическая </a:t>
            </a:r>
            <a:r>
              <a:rPr lang="ru-RU" dirty="0"/>
              <a:t>верификации. </a:t>
            </a:r>
            <a:r>
              <a:rPr lang="ru-RU" dirty="0" smtClean="0"/>
              <a:t>Определение степени соответствия И/АС этическим нормам.</a:t>
            </a:r>
            <a:endParaRPr lang="ru-RU" dirty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52D8A-DE76-4FD7-BFF3-69E2BA5247BC}" type="slidenum">
              <a:rPr lang="ru-RU" smtClean="0"/>
              <a:t>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Этические проблемы ИИ, 01.10.2019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054524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90066"/>
          </a:xfrm>
        </p:spPr>
        <p:txBody>
          <a:bodyPr>
            <a:normAutofit fontScale="90000"/>
          </a:bodyPr>
          <a:lstStyle/>
          <a:p>
            <a:r>
              <a:rPr lang="ru-RU" sz="2800" b="1" dirty="0" smtClean="0"/>
              <a:t>Формализация этических понятий</a:t>
            </a:r>
            <a:endParaRPr lang="ru-RU" sz="28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692696"/>
            <a:ext cx="6707088" cy="576064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1800" dirty="0" smtClean="0"/>
              <a:t>Формальная этика: нахождение </a:t>
            </a:r>
            <a:r>
              <a:rPr lang="ru-RU" sz="1800" dirty="0"/>
              <a:t>формальных критериев </a:t>
            </a:r>
            <a:r>
              <a:rPr lang="ru-RU" sz="1800" dirty="0" smtClean="0"/>
              <a:t>«правильности</a:t>
            </a:r>
            <a:r>
              <a:rPr lang="ru-RU" sz="1800" dirty="0"/>
              <a:t>» поведения (</a:t>
            </a:r>
            <a:r>
              <a:rPr lang="ru-RU" sz="1800" dirty="0" smtClean="0"/>
              <a:t>алгебра </a:t>
            </a:r>
            <a:r>
              <a:rPr lang="ru-RU" sz="1800" dirty="0"/>
              <a:t>поступков).</a:t>
            </a:r>
            <a:endParaRPr lang="ru-RU" sz="1800" dirty="0" smtClean="0"/>
          </a:p>
          <a:p>
            <a:r>
              <a:rPr lang="en-US" sz="1800" dirty="0" err="1"/>
              <a:t>Gensler</a:t>
            </a:r>
            <a:r>
              <a:rPr lang="en-US" sz="1800" dirty="0"/>
              <a:t>, H.J. 1996. Formal Ethics. London, New York. </a:t>
            </a:r>
            <a:endParaRPr lang="ru-RU" sz="1800" dirty="0" smtClean="0"/>
          </a:p>
          <a:p>
            <a:r>
              <a:rPr lang="ru-RU" sz="1800" dirty="0" err="1" smtClean="0"/>
              <a:t>Лефевр</a:t>
            </a:r>
            <a:r>
              <a:rPr lang="ru-RU" sz="1800" dirty="0" smtClean="0"/>
              <a:t> </a:t>
            </a:r>
            <a:r>
              <a:rPr lang="ru-RU" sz="1800" dirty="0"/>
              <a:t>В. </a:t>
            </a:r>
            <a:r>
              <a:rPr lang="ru-RU" sz="1800" b="1" dirty="0"/>
              <a:t>Алгебра совести </a:t>
            </a:r>
            <a:r>
              <a:rPr lang="ru-RU" sz="1800" dirty="0"/>
              <a:t>/ </a:t>
            </a:r>
            <a:r>
              <a:rPr lang="ru-RU" sz="1800" dirty="0" err="1"/>
              <a:t>Пер.с</a:t>
            </a:r>
            <a:r>
              <a:rPr lang="ru-RU" sz="1800" dirty="0"/>
              <a:t> англ. М</a:t>
            </a:r>
            <a:r>
              <a:rPr lang="ru-RU" sz="1800" dirty="0" smtClean="0"/>
              <a:t>., 2003</a:t>
            </a:r>
          </a:p>
          <a:p>
            <a:pPr marL="0" indent="0">
              <a:buNone/>
            </a:pPr>
            <a:r>
              <a:rPr lang="en-US" sz="1800" dirty="0" smtClean="0"/>
              <a:t>--------------------</a:t>
            </a:r>
            <a:r>
              <a:rPr lang="ru-RU" sz="1800" dirty="0" smtClean="0"/>
              <a:t>--------------------</a:t>
            </a:r>
          </a:p>
          <a:p>
            <a:r>
              <a:rPr lang="ru-RU" sz="1800" dirty="0" smtClean="0"/>
              <a:t>Фоминых И.Б. Эмоции </a:t>
            </a:r>
            <a:r>
              <a:rPr lang="ru-RU" sz="1800" dirty="0"/>
              <a:t>как аппарат оценок поведения интеллектуальных систем. </a:t>
            </a:r>
            <a:r>
              <a:rPr lang="ru-RU" sz="1800" dirty="0" smtClean="0"/>
              <a:t>// КИИ-2006</a:t>
            </a:r>
          </a:p>
          <a:p>
            <a:r>
              <a:rPr lang="ru-RU" sz="1800" dirty="0" smtClean="0"/>
              <a:t>Фоминых </a:t>
            </a:r>
            <a:r>
              <a:rPr lang="ru-RU" sz="1800" dirty="0"/>
              <a:t>И.Б. Классификация эмоций: информационный подход </a:t>
            </a:r>
            <a:r>
              <a:rPr lang="ru-RU" sz="1800" dirty="0" smtClean="0"/>
              <a:t>//</a:t>
            </a:r>
            <a:r>
              <a:rPr lang="ru-RU" sz="1800" dirty="0" err="1" smtClean="0"/>
              <a:t>ИМиМВ</a:t>
            </a:r>
            <a:r>
              <a:rPr lang="ru-RU" sz="1800" dirty="0" smtClean="0"/>
              <a:t> </a:t>
            </a:r>
            <a:r>
              <a:rPr lang="ru-RU" sz="1800" dirty="0"/>
              <a:t>в </a:t>
            </a:r>
            <a:r>
              <a:rPr lang="ru-RU" sz="1800" dirty="0" smtClean="0"/>
              <a:t>ИИ, 2007</a:t>
            </a:r>
          </a:p>
          <a:p>
            <a:pPr marL="0" indent="0">
              <a:buNone/>
            </a:pPr>
            <a:r>
              <a:rPr lang="en-US" sz="1800" dirty="0"/>
              <a:t>--------------------</a:t>
            </a:r>
            <a:r>
              <a:rPr lang="ru-RU" sz="1800" dirty="0"/>
              <a:t>--------------------</a:t>
            </a:r>
          </a:p>
          <a:p>
            <a:r>
              <a:rPr lang="ru-RU" sz="1800" dirty="0" smtClean="0"/>
              <a:t>Неклассические </a:t>
            </a:r>
            <a:r>
              <a:rPr lang="ru-RU" sz="1800" dirty="0"/>
              <a:t>логики </a:t>
            </a:r>
            <a:br>
              <a:rPr lang="ru-RU" sz="1800" dirty="0"/>
            </a:br>
            <a:r>
              <a:rPr lang="ru-RU" sz="1800" dirty="0"/>
              <a:t>(В.К. Финн, О.П. Кузнецов, В.Б. Тарасов, В.Н. Вагин, А.С. Карпенко, …)</a:t>
            </a:r>
          </a:p>
          <a:p>
            <a:r>
              <a:rPr lang="ru-RU" sz="1800" dirty="0"/>
              <a:t>Вероятностные модели и нечеткая логика</a:t>
            </a:r>
            <a:endParaRPr lang="en-US" sz="1800" dirty="0"/>
          </a:p>
          <a:p>
            <a:r>
              <a:rPr lang="ru-RU" sz="1800" dirty="0"/>
              <a:t>Методы вербального анализа решений (О.И. Ларичев)</a:t>
            </a:r>
          </a:p>
          <a:p>
            <a:r>
              <a:rPr lang="ru-RU" sz="1800" dirty="0"/>
              <a:t>…</a:t>
            </a:r>
          </a:p>
          <a:p>
            <a:pPr marL="0" indent="0">
              <a:buNone/>
            </a:pPr>
            <a:r>
              <a:rPr lang="ru-RU" sz="1800" b="1" i="1" dirty="0"/>
              <a:t>Базовый набор инструментальных средств, позволяющих решить задачу формализации этических норм, на настоящий момент имеется.</a:t>
            </a:r>
          </a:p>
          <a:p>
            <a:endParaRPr lang="ru-RU" sz="18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52D8A-DE76-4FD7-BFF3-69E2BA5247BC}" type="slidenum">
              <a:rPr lang="ru-RU" smtClean="0"/>
              <a:t>11</a:t>
            </a:fld>
            <a:endParaRPr lang="ru-RU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52200" y="1268760"/>
            <a:ext cx="1840280" cy="21269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4208" y="3140968"/>
            <a:ext cx="2287186" cy="19408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Этические проблемы ИИ, 01.10.2019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728362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/>
          </a:bodyPr>
          <a:lstStyle/>
          <a:p>
            <a:r>
              <a:rPr lang="ru-RU" sz="3200" b="1" dirty="0" smtClean="0"/>
              <a:t>Верификация</a:t>
            </a:r>
            <a:endParaRPr lang="ru-RU" sz="32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145435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ru-RU" dirty="0" smtClean="0"/>
              <a:t>И/АС осуществляют </a:t>
            </a:r>
            <a:r>
              <a:rPr lang="ru-RU" dirty="0"/>
              <a:t>принятие решений, основанные на этических императивах и </a:t>
            </a:r>
            <a:r>
              <a:rPr lang="ru-RU" dirty="0" smtClean="0"/>
              <a:t>нормах = эвристики.</a:t>
            </a:r>
          </a:p>
          <a:p>
            <a:pPr marL="0" lvl="1" indent="0">
              <a:buNone/>
            </a:pPr>
            <a:r>
              <a:rPr lang="ru-RU" b="1" dirty="0"/>
              <a:t>Верификация этичности </a:t>
            </a:r>
            <a:r>
              <a:rPr lang="ru-RU" b="1" dirty="0" smtClean="0"/>
              <a:t>И/АС</a:t>
            </a:r>
          </a:p>
          <a:p>
            <a:pPr marL="342900" lvl="1" indent="-342900">
              <a:buFont typeface="Arial" pitchFamily="34" charset="0"/>
              <a:buChar char="•"/>
            </a:pPr>
            <a:r>
              <a:rPr lang="ru-RU" sz="2600" dirty="0"/>
              <a:t>Проблема объяснительной </a:t>
            </a:r>
            <a:r>
              <a:rPr lang="ru-RU" sz="2600" dirty="0" smtClean="0"/>
              <a:t>компоненты</a:t>
            </a:r>
          </a:p>
          <a:p>
            <a:pPr marL="342900" lvl="1" indent="-342900">
              <a:buFont typeface="Arial" pitchFamily="34" charset="0"/>
              <a:buChar char="•"/>
            </a:pPr>
            <a:r>
              <a:rPr lang="ru-RU" sz="2600" dirty="0" err="1" smtClean="0"/>
              <a:t>Противоречиивость</a:t>
            </a:r>
            <a:r>
              <a:rPr lang="ru-RU" sz="2600" dirty="0" smtClean="0"/>
              <a:t> и многозначность этических норм</a:t>
            </a:r>
          </a:p>
          <a:p>
            <a:pPr marL="342900" lvl="1" indent="-342900">
              <a:buFont typeface="Arial" pitchFamily="34" charset="0"/>
              <a:buChar char="•"/>
            </a:pPr>
            <a:r>
              <a:rPr lang="ru-RU" sz="2600" dirty="0" smtClean="0"/>
              <a:t>Неэтичный вывод из последовательности этичных рассуждений</a:t>
            </a:r>
          </a:p>
          <a:p>
            <a:pPr marL="342900" lvl="1" indent="-342900">
              <a:buFont typeface="Arial" pitchFamily="34" charset="0"/>
              <a:buChar char="•"/>
            </a:pPr>
            <a:r>
              <a:rPr lang="ru-RU" sz="2600" dirty="0" smtClean="0"/>
              <a:t>Относительность весов правил</a:t>
            </a:r>
          </a:p>
          <a:p>
            <a:pPr marL="342900" lvl="1" indent="-342900">
              <a:buFont typeface="Arial" pitchFamily="34" charset="0"/>
              <a:buChar char="•"/>
            </a:pPr>
            <a:r>
              <a:rPr lang="ru-RU" sz="2600" dirty="0" smtClean="0"/>
              <a:t>Проблема контекста</a:t>
            </a:r>
            <a:endParaRPr lang="ru-RU" sz="2600" dirty="0"/>
          </a:p>
          <a:p>
            <a:pPr marL="342900" lvl="1" indent="-342900">
              <a:buFont typeface="Arial" pitchFamily="34" charset="0"/>
              <a:buChar char="•"/>
            </a:pPr>
            <a:r>
              <a:rPr lang="ru-RU" sz="2600" b="1" dirty="0" smtClean="0"/>
              <a:t>Черные ящики</a:t>
            </a:r>
          </a:p>
          <a:p>
            <a:pPr marL="0" lvl="1" indent="0">
              <a:buNone/>
            </a:pPr>
            <a:r>
              <a:rPr lang="ru-RU" b="1" dirty="0" smtClean="0"/>
              <a:t>Вывод:</a:t>
            </a:r>
          </a:p>
          <a:p>
            <a:pPr marL="342900" lvl="1" indent="-342900">
              <a:buFont typeface="Arial" pitchFamily="34" charset="0"/>
              <a:buChar char="•"/>
            </a:pPr>
            <a:r>
              <a:rPr lang="ru-RU" b="1" dirty="0" smtClean="0"/>
              <a:t>Тесты</a:t>
            </a:r>
          </a:p>
          <a:p>
            <a:pPr marL="342900" lvl="1" indent="-342900">
              <a:buFont typeface="Arial" pitchFamily="34" charset="0"/>
              <a:buChar char="•"/>
            </a:pPr>
            <a:r>
              <a:rPr lang="ru-RU" b="1" dirty="0" smtClean="0"/>
              <a:t>Возврат к тезису Тьюринга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52D8A-DE76-4FD7-BFF3-69E2BA5247BC}" type="slidenum">
              <a:rPr lang="ru-RU" smtClean="0"/>
              <a:t>12</a:t>
            </a:fld>
            <a:endParaRPr lang="ru-RU"/>
          </a:p>
        </p:txBody>
      </p:sp>
      <p:pic>
        <p:nvPicPr>
          <p:cNvPr id="2050" name="Picture 2" descr="http://www.psychologos.ru/images/5/5d/Moralq_mnogo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92080" y="3284984"/>
            <a:ext cx="3168352" cy="31848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Этические проблемы ИИ, 01.10.2019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6415163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rmAutofit/>
          </a:bodyPr>
          <a:lstStyle/>
          <a:p>
            <a:r>
              <a:rPr lang="ru-RU" sz="2800" b="1" dirty="0" smtClean="0"/>
              <a:t>Выводы по первой части части</a:t>
            </a:r>
            <a:endParaRPr lang="ru-RU" sz="28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472608"/>
          </a:xfrm>
        </p:spPr>
        <p:txBody>
          <a:bodyPr>
            <a:normAutofit fontScale="700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ru-RU" dirty="0" smtClean="0"/>
              <a:t>Предмет </a:t>
            </a:r>
            <a:r>
              <a:rPr lang="ru-RU" dirty="0"/>
              <a:t>исследования этически обусловленного проектирования </a:t>
            </a:r>
            <a:r>
              <a:rPr lang="ru-RU" dirty="0" smtClean="0"/>
              <a:t>– И</a:t>
            </a:r>
            <a:r>
              <a:rPr lang="en-US" dirty="0" smtClean="0"/>
              <a:t>/</a:t>
            </a:r>
            <a:r>
              <a:rPr lang="ru-RU" dirty="0" smtClean="0"/>
              <a:t>АС, </a:t>
            </a:r>
            <a:r>
              <a:rPr lang="ru-RU" dirty="0"/>
              <a:t>совершающие </a:t>
            </a:r>
            <a:r>
              <a:rPr lang="ru-RU" b="1" dirty="0"/>
              <a:t>выбор</a:t>
            </a:r>
            <a:r>
              <a:rPr lang="ru-RU" dirty="0"/>
              <a:t> того или иного значимого действия или решения. </a:t>
            </a:r>
            <a:r>
              <a:rPr lang="ru-RU" dirty="0" smtClean="0"/>
              <a:t>Совершение </a:t>
            </a:r>
            <a:r>
              <a:rPr lang="ru-RU" dirty="0"/>
              <a:t>выбора осуществляется на </a:t>
            </a:r>
            <a:r>
              <a:rPr lang="ru-RU" dirty="0" smtClean="0"/>
              <a:t>базе некоторых </a:t>
            </a:r>
            <a:r>
              <a:rPr lang="ru-RU" b="1" dirty="0"/>
              <a:t>эвристик</a:t>
            </a:r>
            <a:r>
              <a:rPr lang="ru-RU" dirty="0"/>
              <a:t>, основанных на этических императивах.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smtClean="0"/>
              <a:t>Принципиально </a:t>
            </a:r>
            <a:r>
              <a:rPr lang="ru-RU" dirty="0"/>
              <a:t>важным являются вопросы конструктивных определений и </a:t>
            </a:r>
            <a:r>
              <a:rPr lang="ru-RU" b="1" dirty="0"/>
              <a:t>онтологий</a:t>
            </a:r>
            <a:r>
              <a:rPr lang="ru-RU" dirty="0"/>
              <a:t>. </a:t>
            </a:r>
            <a:r>
              <a:rPr lang="ru-RU" dirty="0" smtClean="0"/>
              <a:t>Задача онтологий заключается во </a:t>
            </a:r>
            <a:r>
              <a:rPr lang="ru-RU" dirty="0"/>
              <a:t>взаимном увязывании и согласовании этических и технических понятийных систем.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smtClean="0"/>
              <a:t>В </a:t>
            </a:r>
            <a:r>
              <a:rPr lang="ru-RU" dirty="0"/>
              <a:t>настоящее время </a:t>
            </a:r>
            <a:r>
              <a:rPr lang="ru-RU" b="1" dirty="0"/>
              <a:t>существует математический аппарат</a:t>
            </a:r>
            <a:r>
              <a:rPr lang="ru-RU" dirty="0"/>
              <a:t>, способный в той или иной мере реализовать формализм, необходимый для этически обусловленного проектирования.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smtClean="0"/>
              <a:t>С </a:t>
            </a:r>
            <a:r>
              <a:rPr lang="ru-RU" dirty="0"/>
              <a:t>технической точки </a:t>
            </a:r>
            <a:r>
              <a:rPr lang="ru-RU" dirty="0" smtClean="0"/>
              <a:t>зрения </a:t>
            </a:r>
            <a:r>
              <a:rPr lang="ru-RU" dirty="0"/>
              <a:t>основной </a:t>
            </a:r>
            <a:r>
              <a:rPr lang="ru-RU" dirty="0" smtClean="0"/>
              <a:t>проблемой </a:t>
            </a:r>
            <a:r>
              <a:rPr lang="ru-RU" dirty="0"/>
              <a:t>является проблема </a:t>
            </a:r>
            <a:r>
              <a:rPr lang="ru-RU" b="1" dirty="0"/>
              <a:t>этической верификации</a:t>
            </a:r>
            <a:r>
              <a:rPr lang="ru-RU" dirty="0"/>
              <a:t>. Эта верификация заключается в комплексе </a:t>
            </a:r>
            <a:r>
              <a:rPr lang="ru-RU" b="1" dirty="0"/>
              <a:t>тестов</a:t>
            </a:r>
            <a:r>
              <a:rPr lang="ru-RU" dirty="0"/>
              <a:t>, способных определить "степень этичности" интеллектуальной системы. </a:t>
            </a:r>
            <a:r>
              <a:rPr lang="ru-RU" dirty="0" smtClean="0"/>
              <a:t>Иного </a:t>
            </a:r>
            <a:r>
              <a:rPr lang="ru-RU" dirty="0"/>
              <a:t>способа определения этой степени, кроме наблюдений за реакциями и поведением исследуемой </a:t>
            </a:r>
            <a:r>
              <a:rPr lang="ru-RU" dirty="0" smtClean="0"/>
              <a:t>И/АС</a:t>
            </a:r>
            <a:r>
              <a:rPr lang="ru-RU" dirty="0"/>
              <a:t>, не существует.</a:t>
            </a:r>
          </a:p>
          <a:p>
            <a:pPr marL="514350" indent="-514350">
              <a:buFont typeface="+mj-lt"/>
              <a:buAutoNum type="arabicPeriod"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52D8A-DE76-4FD7-BFF3-69E2BA5247BC}" type="slidenum">
              <a:rPr lang="ru-RU" smtClean="0"/>
              <a:t>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Этические проблемы ИИ, 01.10.2019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4944715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Autofit/>
          </a:bodyPr>
          <a:lstStyle/>
          <a:p>
            <a:r>
              <a:rPr lang="ru-RU" sz="2800" b="1" dirty="0" smtClean="0"/>
              <a:t>«Технические» потребности. Мораль и управление </a:t>
            </a:r>
            <a:r>
              <a:rPr lang="ru-RU" sz="2800" b="1" dirty="0"/>
              <a:t>социумом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400600"/>
          </a:xfrm>
        </p:spPr>
        <p:txBody>
          <a:bodyPr>
            <a:no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ru-RU" sz="2200" dirty="0" smtClean="0"/>
              <a:t>Социум </a:t>
            </a:r>
            <a:r>
              <a:rPr lang="ru-RU" sz="2200" dirty="0"/>
              <a:t>– </a:t>
            </a:r>
            <a:r>
              <a:rPr lang="ru-RU" sz="2200" dirty="0" smtClean="0"/>
              <a:t>это устойчивое</a:t>
            </a:r>
            <a:r>
              <a:rPr lang="ru-RU" sz="2200" dirty="0"/>
              <a:t>, замкнутое </a:t>
            </a:r>
            <a:r>
              <a:rPr lang="ru-RU" sz="2200" dirty="0" smtClean="0"/>
              <a:t>образование, деятельность </a:t>
            </a:r>
            <a:r>
              <a:rPr lang="ru-RU" sz="2200" dirty="0"/>
              <a:t>которого поддерживается целым комплексом законов и правил внутригруппового </a:t>
            </a:r>
            <a:r>
              <a:rPr lang="ru-RU" sz="2200" dirty="0" smtClean="0"/>
              <a:t>взаимодействия  </a:t>
            </a:r>
            <a:r>
              <a:rPr lang="ru-RU" sz="2200" dirty="0"/>
              <a:t>=</a:t>
            </a:r>
            <a:r>
              <a:rPr lang="en-US" sz="2200" dirty="0"/>
              <a:t>&gt; </a:t>
            </a:r>
            <a:endParaRPr lang="ru-RU" sz="2200" dirty="0" smtClean="0"/>
          </a:p>
          <a:p>
            <a:pPr marL="514350" indent="-514350">
              <a:buFont typeface="+mj-lt"/>
              <a:buAutoNum type="arabicPeriod"/>
            </a:pPr>
            <a:r>
              <a:rPr lang="ru-RU" sz="2200" dirty="0" smtClean="0"/>
              <a:t>Способы </a:t>
            </a:r>
            <a:r>
              <a:rPr lang="ru-RU" sz="2200" dirty="0"/>
              <a:t>целенаправленного изменения его </a:t>
            </a:r>
            <a:r>
              <a:rPr lang="ru-RU" sz="2200" dirty="0" smtClean="0"/>
              <a:t>поведения:</a:t>
            </a:r>
            <a:endParaRPr lang="en-US" sz="2200" dirty="0" smtClean="0"/>
          </a:p>
          <a:p>
            <a:pPr lvl="1"/>
            <a:r>
              <a:rPr lang="ru-RU" sz="2200" dirty="0" smtClean="0"/>
              <a:t>прямое </a:t>
            </a:r>
            <a:r>
              <a:rPr lang="ru-RU" sz="2200" dirty="0"/>
              <a:t>воздействие на индивида (изменение его параметров и </a:t>
            </a:r>
            <a:r>
              <a:rPr lang="ru-RU" sz="2200" dirty="0" smtClean="0"/>
              <a:t>структуры);</a:t>
            </a:r>
            <a:endParaRPr lang="en-US" sz="2200" dirty="0" smtClean="0"/>
          </a:p>
          <a:p>
            <a:pPr lvl="1"/>
            <a:r>
              <a:rPr lang="ru-RU" sz="2200" dirty="0" smtClean="0"/>
              <a:t>оказание воздействия </a:t>
            </a:r>
            <a:r>
              <a:rPr lang="ru-RU" sz="2200" dirty="0"/>
              <a:t>на окружающую среду (косвенное управление</a:t>
            </a:r>
            <a:r>
              <a:rPr lang="ru-RU" sz="2200" dirty="0" smtClean="0"/>
              <a:t>);</a:t>
            </a:r>
          </a:p>
          <a:p>
            <a:pPr lvl="1"/>
            <a:r>
              <a:rPr lang="ru-RU" sz="2200" b="1" dirty="0" smtClean="0"/>
              <a:t>управление «нравственными» установками (мораль – наиболее гибкая и вариативная надстройка СУ)</a:t>
            </a:r>
            <a:endParaRPr lang="en-US" sz="2200" b="1" dirty="0" smtClean="0"/>
          </a:p>
          <a:p>
            <a:pPr marL="0" indent="0">
              <a:buNone/>
            </a:pPr>
            <a:r>
              <a:rPr lang="ru-RU" sz="2200" dirty="0" smtClean="0"/>
              <a:t>Все </a:t>
            </a:r>
            <a:r>
              <a:rPr lang="ru-RU" sz="2200" dirty="0"/>
              <a:t>механизмы, требуемые для функционирования социума (</a:t>
            </a:r>
            <a:r>
              <a:rPr lang="ru-RU" sz="2200" dirty="0" err="1"/>
              <a:t>когезия</a:t>
            </a:r>
            <a:r>
              <a:rPr lang="ru-RU" sz="2200" dirty="0"/>
              <a:t>, </a:t>
            </a:r>
            <a:r>
              <a:rPr lang="ru-RU" sz="2200" dirty="0" err="1"/>
              <a:t>контагиозность</a:t>
            </a:r>
            <a:r>
              <a:rPr lang="ru-RU" sz="2200" dirty="0"/>
              <a:t>, подражание, социальное доминирование, </a:t>
            </a:r>
            <a:r>
              <a:rPr lang="ru-RU" sz="2200" dirty="0" err="1"/>
              <a:t>агонистическое</a:t>
            </a:r>
            <a:r>
              <a:rPr lang="ru-RU" sz="2200" dirty="0"/>
              <a:t> поведение, обучение и пр.), должны быть сохранены.</a:t>
            </a:r>
          </a:p>
          <a:p>
            <a:endParaRPr lang="ru-RU" sz="2200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D25081-79AF-414C-A93A-CCD14C8078AA}" type="slidenum">
              <a:rPr lang="ru-RU" smtClean="0"/>
              <a:t>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МКПУ-2019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626861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/>
          </a:bodyPr>
          <a:lstStyle/>
          <a:p>
            <a:r>
              <a:rPr lang="ru-RU" sz="2800" b="1" dirty="0"/>
              <a:t>Социальное обучение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57200" y="1556792"/>
            <a:ext cx="4038600" cy="4569371"/>
          </a:xfrm>
        </p:spPr>
        <p:txBody>
          <a:bodyPr>
            <a:normAutofit fontScale="55000" lnSpcReduction="20000"/>
          </a:bodyPr>
          <a:lstStyle/>
          <a:p>
            <a:r>
              <a:rPr lang="en-US" i="1" dirty="0" err="1"/>
              <a:t>Obs</a:t>
            </a:r>
            <a:r>
              <a:rPr lang="ru-RU" i="1" dirty="0"/>
              <a:t>(</a:t>
            </a:r>
            <a:r>
              <a:rPr lang="en-US" i="1" dirty="0"/>
              <a:t>V</a:t>
            </a:r>
            <a:r>
              <a:rPr lang="en-US" i="1" baseline="-25000" dirty="0"/>
              <a:t>A</a:t>
            </a:r>
            <a:r>
              <a:rPr lang="ru-RU" i="1" baseline="-25000" dirty="0"/>
              <a:t>'</a:t>
            </a:r>
            <a:r>
              <a:rPr lang="ru-RU" i="1" dirty="0"/>
              <a:t>) </a:t>
            </a:r>
            <a:r>
              <a:rPr lang="en-US" i="1" dirty="0">
                <a:sym typeface="Symbol"/>
              </a:rPr>
              <a:t></a:t>
            </a:r>
            <a:r>
              <a:rPr lang="en-US" i="1" dirty="0"/>
              <a:t> </a:t>
            </a:r>
            <a:r>
              <a:rPr lang="en-US" i="1" dirty="0" err="1"/>
              <a:t>V</a:t>
            </a:r>
            <a:r>
              <a:rPr lang="en-US" i="1" baseline="-25000" dirty="0" err="1"/>
              <a:t>p</a:t>
            </a:r>
            <a:r>
              <a:rPr lang="en-US" i="1" baseline="-25000" dirty="0"/>
              <a:t> </a:t>
            </a:r>
            <a:r>
              <a:rPr lang="en-US" i="1" dirty="0">
                <a:sym typeface="Symbol"/>
              </a:rPr>
              <a:t></a:t>
            </a:r>
            <a:r>
              <a:rPr lang="en-US" i="1" dirty="0"/>
              <a:t> </a:t>
            </a:r>
            <a:r>
              <a:rPr lang="en-US" i="1" dirty="0" err="1"/>
              <a:t>V</a:t>
            </a:r>
            <a:r>
              <a:rPr lang="en-US" i="1" baseline="-25000" dirty="0" err="1"/>
              <a:t>m</a:t>
            </a:r>
            <a:r>
              <a:rPr lang="en-US" i="1" dirty="0"/>
              <a:t> </a:t>
            </a:r>
            <a:r>
              <a:rPr lang="en-US" i="1" dirty="0">
                <a:sym typeface="Symbol"/>
              </a:rPr>
              <a:t></a:t>
            </a:r>
            <a:r>
              <a:rPr lang="en-US" i="1" dirty="0"/>
              <a:t> E</a:t>
            </a:r>
            <a:endParaRPr lang="ru-RU" i="1" dirty="0"/>
          </a:p>
          <a:p>
            <a:r>
              <a:rPr lang="ru-RU" dirty="0" smtClean="0"/>
              <a:t>Обучение </a:t>
            </a:r>
            <a:r>
              <a:rPr lang="en-US" dirty="0" smtClean="0"/>
              <a:t>Se</a:t>
            </a:r>
            <a:r>
              <a:rPr lang="ru-RU" dirty="0" smtClean="0"/>
              <a:t> </a:t>
            </a:r>
            <a:r>
              <a:rPr lang="ru-RU" dirty="0"/>
              <a:t>= &lt;</a:t>
            </a:r>
            <a:r>
              <a:rPr lang="en-US" dirty="0"/>
              <a:t>O</a:t>
            </a:r>
            <a:r>
              <a:rPr lang="ru-RU" dirty="0"/>
              <a:t>, </a:t>
            </a:r>
            <a:r>
              <a:rPr lang="en-US" dirty="0"/>
              <a:t>P</a:t>
            </a:r>
            <a:r>
              <a:rPr lang="ru-RU" dirty="0"/>
              <a:t>, </a:t>
            </a:r>
            <a:r>
              <a:rPr lang="en-US" dirty="0"/>
              <a:t>M</a:t>
            </a:r>
            <a:r>
              <a:rPr lang="ru-RU" dirty="0"/>
              <a:t>, </a:t>
            </a:r>
            <a:r>
              <a:rPr lang="en-US" dirty="0">
                <a:sym typeface="Symbol"/>
              </a:rPr>
              <a:t></a:t>
            </a:r>
            <a:r>
              <a:rPr lang="ru-RU" dirty="0"/>
              <a:t>, </a:t>
            </a:r>
            <a:r>
              <a:rPr lang="en-US" dirty="0"/>
              <a:t>E</a:t>
            </a:r>
            <a:r>
              <a:rPr lang="ru-RU" dirty="0"/>
              <a:t> </a:t>
            </a:r>
            <a:r>
              <a:rPr lang="ru-RU" dirty="0" smtClean="0"/>
              <a:t>&gt;</a:t>
            </a:r>
          </a:p>
          <a:p>
            <a:r>
              <a:rPr lang="ru-RU" dirty="0" smtClean="0"/>
              <a:t>Наблюдения </a:t>
            </a:r>
            <a:br>
              <a:rPr lang="ru-RU" dirty="0" smtClean="0"/>
            </a:br>
            <a:r>
              <a:rPr lang="en-US" dirty="0" smtClean="0"/>
              <a:t>O</a:t>
            </a:r>
            <a:r>
              <a:rPr lang="en-US" baseline="30000" dirty="0" smtClean="0"/>
              <a:t>T</a:t>
            </a:r>
            <a:r>
              <a:rPr lang="ru-RU" dirty="0" smtClean="0"/>
              <a:t> </a:t>
            </a:r>
            <a:r>
              <a:rPr lang="ru-RU" dirty="0"/>
              <a:t>= [</a:t>
            </a:r>
            <a:r>
              <a:rPr lang="en-US" dirty="0" err="1"/>
              <a:t>O</a:t>
            </a:r>
            <a:r>
              <a:rPr lang="en-US" baseline="-25000" dirty="0" err="1"/>
              <a:t>i</a:t>
            </a:r>
            <a:r>
              <a:rPr lang="ru-RU" dirty="0"/>
              <a:t>] = [</a:t>
            </a:r>
            <a:r>
              <a:rPr lang="en-US" dirty="0" err="1"/>
              <a:t>Obs</a:t>
            </a:r>
            <a:r>
              <a:rPr lang="ru-RU" dirty="0"/>
              <a:t>(</a:t>
            </a:r>
            <a:r>
              <a:rPr lang="en-US" dirty="0"/>
              <a:t>A</a:t>
            </a:r>
            <a:r>
              <a:rPr lang="ru-RU" dirty="0"/>
              <a:t>'), </a:t>
            </a:r>
            <a:r>
              <a:rPr lang="en-US" dirty="0" err="1"/>
              <a:t>Obs</a:t>
            </a:r>
            <a:r>
              <a:rPr lang="ru-RU" dirty="0"/>
              <a:t>(</a:t>
            </a:r>
            <a:r>
              <a:rPr lang="en-US" dirty="0"/>
              <a:t>V</a:t>
            </a:r>
            <a:r>
              <a:rPr lang="en-US" baseline="-25000" dirty="0"/>
              <a:t>A</a:t>
            </a:r>
            <a:r>
              <a:rPr lang="ru-RU" baseline="-25000" dirty="0"/>
              <a:t>'</a:t>
            </a:r>
            <a:r>
              <a:rPr lang="ru-RU" dirty="0"/>
              <a:t>), </a:t>
            </a:r>
            <a:r>
              <a:rPr lang="en-US" dirty="0" err="1"/>
              <a:t>Obs</a:t>
            </a:r>
            <a:r>
              <a:rPr lang="ru-RU" dirty="0"/>
              <a:t>(</a:t>
            </a:r>
            <a:r>
              <a:rPr lang="en-US" dirty="0"/>
              <a:t>R</a:t>
            </a:r>
            <a:r>
              <a:rPr lang="en-US" baseline="-25000" dirty="0"/>
              <a:t>A</a:t>
            </a:r>
            <a:r>
              <a:rPr lang="ru-RU" baseline="-25000" dirty="0" smtClean="0"/>
              <a:t>'</a:t>
            </a:r>
            <a:r>
              <a:rPr lang="ru-RU" dirty="0" smtClean="0"/>
              <a:t>)]</a:t>
            </a:r>
          </a:p>
          <a:p>
            <a:r>
              <a:rPr lang="ru-RU" i="1" dirty="0" err="1" smtClean="0"/>
              <a:t>Перцепты</a:t>
            </a:r>
            <a:r>
              <a:rPr lang="ru-RU" i="1" dirty="0" smtClean="0"/>
              <a:t> </a:t>
            </a:r>
            <a:r>
              <a:rPr lang="en-US" i="1" dirty="0" smtClean="0"/>
              <a:t>P</a:t>
            </a:r>
            <a:r>
              <a:rPr lang="en-US" i="1" baseline="30000" dirty="0" smtClean="0"/>
              <a:t>T</a:t>
            </a:r>
            <a:r>
              <a:rPr lang="ru-RU" i="1" dirty="0" smtClean="0"/>
              <a:t> </a:t>
            </a:r>
            <a:r>
              <a:rPr lang="ru-RU" i="1" dirty="0"/>
              <a:t>= [</a:t>
            </a:r>
            <a:r>
              <a:rPr lang="en-US" i="1" dirty="0"/>
              <a:t>P</a:t>
            </a:r>
            <a:r>
              <a:rPr lang="en-US" i="1" baseline="-25000" dirty="0"/>
              <a:t>i</a:t>
            </a:r>
            <a:r>
              <a:rPr lang="ru-RU" i="1" dirty="0"/>
              <a:t>] = [</a:t>
            </a:r>
            <a:r>
              <a:rPr lang="en-US" i="1" dirty="0" err="1"/>
              <a:t>Self</a:t>
            </a:r>
            <a:r>
              <a:rPr lang="en-US" i="1" baseline="-25000" dirty="0" err="1"/>
              <a:t>p</a:t>
            </a:r>
            <a:r>
              <a:rPr lang="ru-RU" i="1" dirty="0"/>
              <a:t>, </a:t>
            </a:r>
            <a:r>
              <a:rPr lang="en-US" i="1" dirty="0" err="1"/>
              <a:t>V</a:t>
            </a:r>
            <a:r>
              <a:rPr lang="en-US" i="1" baseline="-25000" dirty="0" err="1"/>
              <a:t>p</a:t>
            </a:r>
            <a:r>
              <a:rPr lang="ru-RU" i="1" dirty="0"/>
              <a:t>, </a:t>
            </a:r>
            <a:r>
              <a:rPr lang="en-US" i="1" dirty="0" err="1"/>
              <a:t>R</a:t>
            </a:r>
            <a:r>
              <a:rPr lang="en-US" i="1" baseline="-25000" dirty="0" err="1"/>
              <a:t>p</a:t>
            </a:r>
            <a:r>
              <a:rPr lang="ru-RU" i="1" dirty="0"/>
              <a:t>]</a:t>
            </a:r>
          </a:p>
          <a:p>
            <a:r>
              <a:rPr lang="ru-RU" i="1" dirty="0" smtClean="0"/>
              <a:t>Значения </a:t>
            </a:r>
            <a:r>
              <a:rPr lang="en-US" i="1" dirty="0" smtClean="0"/>
              <a:t>M</a:t>
            </a:r>
            <a:r>
              <a:rPr lang="en-US" i="1" baseline="30000" dirty="0" smtClean="0"/>
              <a:t>T</a:t>
            </a:r>
            <a:r>
              <a:rPr lang="ru-RU" i="1" dirty="0" smtClean="0"/>
              <a:t> </a:t>
            </a:r>
            <a:r>
              <a:rPr lang="ru-RU" i="1" dirty="0"/>
              <a:t>= [</a:t>
            </a:r>
            <a:r>
              <a:rPr lang="en-US" i="1" dirty="0" err="1"/>
              <a:t>M</a:t>
            </a:r>
            <a:r>
              <a:rPr lang="en-US" i="1" baseline="-25000" dirty="0" err="1"/>
              <a:t>i</a:t>
            </a:r>
            <a:r>
              <a:rPr lang="ru-RU" i="1" dirty="0"/>
              <a:t>] = [</a:t>
            </a:r>
            <a:r>
              <a:rPr lang="en-US" i="1" dirty="0" err="1"/>
              <a:t>Self</a:t>
            </a:r>
            <a:r>
              <a:rPr lang="en-US" i="1" baseline="-25000" dirty="0" err="1"/>
              <a:t>m</a:t>
            </a:r>
            <a:r>
              <a:rPr lang="ru-RU" i="1" dirty="0"/>
              <a:t>, </a:t>
            </a:r>
            <a:r>
              <a:rPr lang="en-US" i="1" dirty="0" err="1"/>
              <a:t>V</a:t>
            </a:r>
            <a:r>
              <a:rPr lang="en-US" i="1" baseline="-25000" dirty="0" err="1"/>
              <a:t>m</a:t>
            </a:r>
            <a:r>
              <a:rPr lang="ru-RU" i="1" dirty="0"/>
              <a:t>, </a:t>
            </a:r>
            <a:r>
              <a:rPr lang="en-US" i="1" dirty="0" err="1"/>
              <a:t>R</a:t>
            </a:r>
            <a:r>
              <a:rPr lang="en-US" i="1" baseline="-25000" dirty="0" err="1"/>
              <a:t>m</a:t>
            </a:r>
            <a:r>
              <a:rPr lang="ru-RU" i="1" dirty="0"/>
              <a:t>]</a:t>
            </a:r>
          </a:p>
          <a:p>
            <a:r>
              <a:rPr lang="en-US" dirty="0"/>
              <a:t>E</a:t>
            </a:r>
            <a:r>
              <a:rPr lang="ru-RU" dirty="0"/>
              <a:t>=</a:t>
            </a:r>
            <a:r>
              <a:rPr lang="en-US" dirty="0"/>
              <a:t>f</a:t>
            </a:r>
            <a:r>
              <a:rPr lang="ru-RU" dirty="0"/>
              <a:t>(</a:t>
            </a:r>
            <a:r>
              <a:rPr lang="en-US" dirty="0"/>
              <a:t>V</a:t>
            </a:r>
            <a:r>
              <a:rPr lang="ru-RU" dirty="0"/>
              <a:t>) </a:t>
            </a:r>
            <a:r>
              <a:rPr lang="en-US" dirty="0">
                <a:sym typeface="Symbol"/>
              </a:rPr>
              <a:t></a:t>
            </a:r>
            <a:r>
              <a:rPr lang="en-US" dirty="0"/>
              <a:t> h</a:t>
            </a:r>
            <a:r>
              <a:rPr lang="ru-RU" dirty="0"/>
              <a:t>(</a:t>
            </a:r>
            <a:r>
              <a:rPr lang="en-US" dirty="0" err="1"/>
              <a:t>E</a:t>
            </a:r>
            <a:r>
              <a:rPr lang="en-US" baseline="-25000" dirty="0" err="1"/>
              <a:t>int</a:t>
            </a:r>
            <a:r>
              <a:rPr lang="ru-RU" dirty="0" smtClean="0"/>
              <a:t>)</a:t>
            </a:r>
          </a:p>
          <a:p>
            <a:r>
              <a:rPr lang="en-US" dirty="0"/>
              <a:t>E</a:t>
            </a:r>
            <a:r>
              <a:rPr lang="ru-RU" dirty="0"/>
              <a:t>= </a:t>
            </a:r>
            <a:r>
              <a:rPr lang="ru-RU" dirty="0">
                <a:sym typeface="Symbol"/>
              </a:rPr>
              <a:t></a:t>
            </a:r>
            <a:r>
              <a:rPr lang="en-US" baseline="-25000" dirty="0"/>
              <a:t>VE</a:t>
            </a:r>
            <a:r>
              <a:rPr lang="en-US" dirty="0"/>
              <a:t>V </a:t>
            </a:r>
            <a:r>
              <a:rPr lang="ru-RU" dirty="0">
                <a:sym typeface="Symbol"/>
              </a:rPr>
              <a:t></a:t>
            </a:r>
            <a:r>
              <a:rPr lang="ru-RU" dirty="0"/>
              <a:t> </a:t>
            </a:r>
            <a:r>
              <a:rPr lang="en-US" dirty="0" err="1" smtClean="0"/>
              <a:t>E</a:t>
            </a:r>
            <a:r>
              <a:rPr lang="en-US" baseline="-25000" dirty="0" err="1" smtClean="0"/>
              <a:t>int</a:t>
            </a:r>
            <a:r>
              <a:rPr lang="ru-RU" dirty="0" smtClean="0"/>
              <a:t>.</a:t>
            </a:r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1</a:t>
            </a:r>
            <a:r>
              <a:rPr lang="ru-RU" dirty="0"/>
              <a:t>. Определение активности элементов вектора </a:t>
            </a:r>
            <a:r>
              <a:rPr lang="en-US" dirty="0"/>
              <a:t>P</a:t>
            </a:r>
            <a:r>
              <a:rPr lang="ru-RU" dirty="0" smtClean="0"/>
              <a:t>: </a:t>
            </a:r>
            <a:r>
              <a:rPr lang="en-US" i="1" dirty="0" smtClean="0"/>
              <a:t>P</a:t>
            </a:r>
            <a:r>
              <a:rPr lang="ru-RU" i="1" dirty="0" smtClean="0"/>
              <a:t> </a:t>
            </a:r>
            <a:r>
              <a:rPr lang="ru-RU" i="1" dirty="0"/>
              <a:t>= </a:t>
            </a:r>
            <a:r>
              <a:rPr lang="en-US" i="1" dirty="0">
                <a:sym typeface="Symbol"/>
              </a:rPr>
              <a:t></a:t>
            </a:r>
            <a:r>
              <a:rPr lang="en-US" i="1" baseline="-25000" dirty="0" err="1"/>
              <a:t>o</a:t>
            </a:r>
            <a:r>
              <a:rPr lang="en-US" i="1" baseline="30000" dirty="0" err="1"/>
              <a:t>p</a:t>
            </a:r>
            <a:r>
              <a:rPr lang="en-US" i="1" dirty="0" err="1">
                <a:sym typeface="Symbol"/>
              </a:rPr>
              <a:t></a:t>
            </a:r>
            <a:r>
              <a:rPr lang="en-US" i="1" dirty="0" err="1"/>
              <a:t>O</a:t>
            </a:r>
            <a:r>
              <a:rPr lang="ru-RU" i="1" dirty="0"/>
              <a:t>, </a:t>
            </a:r>
            <a:r>
              <a:rPr lang="en-US" i="1" dirty="0">
                <a:sym typeface="Symbol"/>
              </a:rPr>
              <a:t></a:t>
            </a:r>
            <a:r>
              <a:rPr lang="en-US" i="1" baseline="-25000" dirty="0"/>
              <a:t>o</a:t>
            </a:r>
            <a:r>
              <a:rPr lang="en-US" i="1" baseline="30000" dirty="0"/>
              <a:t>p</a:t>
            </a:r>
            <a:r>
              <a:rPr lang="en-US" i="1" dirty="0">
                <a:sym typeface="Symbol"/>
              </a:rPr>
              <a:t></a:t>
            </a:r>
            <a:endParaRPr lang="ru-RU" i="1" dirty="0"/>
          </a:p>
          <a:p>
            <a:pPr marL="0" indent="0">
              <a:buNone/>
            </a:pPr>
            <a:r>
              <a:rPr lang="ru-RU" dirty="0"/>
              <a:t>2. Определение активности элементов вектора </a:t>
            </a:r>
            <a:r>
              <a:rPr lang="en-US" dirty="0"/>
              <a:t>M</a:t>
            </a:r>
            <a:r>
              <a:rPr lang="ru-RU" dirty="0" smtClean="0"/>
              <a:t>: </a:t>
            </a:r>
            <a:r>
              <a:rPr lang="en-US" i="1" dirty="0" smtClean="0"/>
              <a:t>M</a:t>
            </a:r>
            <a:r>
              <a:rPr lang="ru-RU" i="1" dirty="0" smtClean="0"/>
              <a:t> </a:t>
            </a:r>
            <a:r>
              <a:rPr lang="ru-RU" i="1" dirty="0"/>
              <a:t>= </a:t>
            </a:r>
            <a:r>
              <a:rPr lang="en-US" i="1" dirty="0">
                <a:sym typeface="Symbol"/>
              </a:rPr>
              <a:t></a:t>
            </a:r>
            <a:r>
              <a:rPr lang="en-US" i="1" baseline="-25000" dirty="0"/>
              <a:t>P</a:t>
            </a:r>
            <a:r>
              <a:rPr lang="en-US" i="1" baseline="30000" dirty="0"/>
              <a:t>M</a:t>
            </a:r>
            <a:r>
              <a:rPr lang="en-US" i="1" dirty="0">
                <a:sym typeface="Symbol"/>
              </a:rPr>
              <a:t></a:t>
            </a:r>
            <a:r>
              <a:rPr lang="en-US" i="1" dirty="0"/>
              <a:t>P</a:t>
            </a:r>
            <a:r>
              <a:rPr lang="ru-RU" i="1" dirty="0"/>
              <a:t>, </a:t>
            </a:r>
            <a:r>
              <a:rPr lang="en-US" i="1" dirty="0">
                <a:sym typeface="Symbol"/>
              </a:rPr>
              <a:t></a:t>
            </a:r>
            <a:r>
              <a:rPr lang="en-US" i="1" baseline="-25000" dirty="0"/>
              <a:t>P</a:t>
            </a:r>
            <a:r>
              <a:rPr lang="en-US" i="1" baseline="30000" dirty="0"/>
              <a:t>M</a:t>
            </a:r>
            <a:r>
              <a:rPr lang="en-US" i="1" dirty="0"/>
              <a:t> </a:t>
            </a:r>
            <a:r>
              <a:rPr lang="en-US" i="1" dirty="0">
                <a:sym typeface="Symbol"/>
              </a:rPr>
              <a:t></a:t>
            </a:r>
            <a:endParaRPr lang="ru-RU" i="1" dirty="0"/>
          </a:p>
          <a:p>
            <a:pPr marL="0" indent="0">
              <a:buNone/>
            </a:pPr>
            <a:r>
              <a:rPr lang="ru-RU" dirty="0"/>
              <a:t>3. Вычисление </a:t>
            </a:r>
            <a:r>
              <a:rPr lang="ru-RU" dirty="0" smtClean="0"/>
              <a:t>оценки: </a:t>
            </a:r>
            <a:r>
              <a:rPr lang="en-US" i="1" dirty="0" smtClean="0"/>
              <a:t>E</a:t>
            </a:r>
            <a:r>
              <a:rPr lang="ru-RU" i="1" dirty="0" smtClean="0"/>
              <a:t> </a:t>
            </a:r>
            <a:r>
              <a:rPr lang="ru-RU" i="1" dirty="0"/>
              <a:t>= </a:t>
            </a:r>
            <a:r>
              <a:rPr lang="ru-RU" i="1" dirty="0">
                <a:sym typeface="Symbol"/>
              </a:rPr>
              <a:t></a:t>
            </a:r>
            <a:r>
              <a:rPr lang="en-US" i="1" baseline="-25000" dirty="0" err="1"/>
              <a:t>VE</a:t>
            </a:r>
            <a:r>
              <a:rPr lang="en-US" i="1" dirty="0" err="1"/>
              <a:t>V</a:t>
            </a:r>
            <a:r>
              <a:rPr lang="en-US" i="1" baseline="-25000" dirty="0" err="1"/>
              <a:t>m</a:t>
            </a:r>
            <a:endParaRPr lang="ru-RU" i="1" dirty="0"/>
          </a:p>
          <a:p>
            <a:pPr marL="0" indent="0">
              <a:buNone/>
            </a:pPr>
            <a:r>
              <a:rPr lang="ru-RU" dirty="0"/>
              <a:t>4. Изменение весов связей между активными элементами, если </a:t>
            </a:r>
            <a:r>
              <a:rPr lang="en-US" dirty="0"/>
              <a:t>E</a:t>
            </a:r>
            <a:r>
              <a:rPr lang="en-US" dirty="0">
                <a:sym typeface="Symbol"/>
              </a:rPr>
              <a:t></a:t>
            </a:r>
            <a:r>
              <a:rPr lang="ru-RU" dirty="0"/>
              <a:t>0:</a:t>
            </a:r>
          </a:p>
          <a:p>
            <a:pPr marL="0" indent="0">
              <a:buNone/>
            </a:pPr>
            <a:r>
              <a:rPr lang="ru-RU" i="1" dirty="0">
                <a:sym typeface="Symbol"/>
              </a:rPr>
              <a:t></a:t>
            </a:r>
            <a:r>
              <a:rPr lang="en-US" i="1" baseline="-25000" dirty="0" err="1"/>
              <a:t>ab</a:t>
            </a:r>
            <a:r>
              <a:rPr lang="ru-RU" i="1" dirty="0"/>
              <a:t>(</a:t>
            </a:r>
            <a:r>
              <a:rPr lang="en-US" i="1" dirty="0"/>
              <a:t>t</a:t>
            </a:r>
            <a:r>
              <a:rPr lang="ru-RU" i="1" dirty="0"/>
              <a:t>) = </a:t>
            </a:r>
            <a:r>
              <a:rPr lang="ru-RU" i="1" dirty="0">
                <a:sym typeface="Symbol"/>
              </a:rPr>
              <a:t></a:t>
            </a:r>
            <a:r>
              <a:rPr lang="en-US" i="1" baseline="-25000" dirty="0" err="1"/>
              <a:t>ab</a:t>
            </a:r>
            <a:r>
              <a:rPr lang="ru-RU" i="1" dirty="0"/>
              <a:t>(</a:t>
            </a:r>
            <a:r>
              <a:rPr lang="en-US" i="1" dirty="0"/>
              <a:t>t</a:t>
            </a:r>
            <a:r>
              <a:rPr lang="ru-RU" i="1" dirty="0"/>
              <a:t>-1)</a:t>
            </a:r>
            <a:r>
              <a:rPr lang="en-US" i="1" dirty="0">
                <a:sym typeface="Symbol"/>
              </a:rPr>
              <a:t></a:t>
            </a:r>
            <a:r>
              <a:rPr lang="ru-RU" i="1" dirty="0"/>
              <a:t>, </a:t>
            </a:r>
            <a:r>
              <a:rPr lang="en-US" i="1" dirty="0"/>
              <a:t>a</a:t>
            </a:r>
            <a:r>
              <a:rPr lang="ru-RU" i="1" dirty="0"/>
              <a:t>, </a:t>
            </a:r>
            <a:r>
              <a:rPr lang="en-US" i="1" dirty="0"/>
              <a:t>b </a:t>
            </a:r>
            <a:r>
              <a:rPr lang="en-US" i="1" dirty="0">
                <a:sym typeface="Symbol"/>
              </a:rPr>
              <a:t></a:t>
            </a:r>
            <a:r>
              <a:rPr lang="en-US" i="1" dirty="0"/>
              <a:t> Q</a:t>
            </a:r>
            <a:endParaRPr lang="ru-RU" i="1" dirty="0"/>
          </a:p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322E274-9468-42B8-BF31-43F98EE5E7CB}" type="slidenum">
              <a:rPr lang="ru-RU" smtClean="0"/>
              <a:pPr>
                <a:defRPr/>
              </a:pPr>
              <a:t>15</a:t>
            </a:fld>
            <a:endParaRPr lang="ru-RU"/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9" name="Объект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43889964"/>
              </p:ext>
            </p:extLst>
          </p:nvPr>
        </p:nvGraphicFramePr>
        <p:xfrm>
          <a:off x="4860032" y="3356992"/>
          <a:ext cx="3672408" cy="337108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6" name="Visio" r:id="rId3" imgW="7248477" imgH="6676957" progId="Visio.Drawing.15">
                  <p:embed/>
                </p:oleObj>
              </mc:Choice>
              <mc:Fallback>
                <p:oleObj name="Visio" r:id="rId3" imgW="7248477" imgH="6676957" progId="Visio.Drawing.15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60032" y="3356992"/>
                        <a:ext cx="3672408" cy="3371082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/>
              <a:t>МКПУ-2019</a:t>
            </a:r>
            <a:endParaRPr lang="ru-RU"/>
          </a:p>
        </p:txBody>
      </p:sp>
      <p:sp>
        <p:nvSpPr>
          <p:cNvPr id="10" name="Объект 2"/>
          <p:cNvSpPr>
            <a:spLocks noGrp="1"/>
          </p:cNvSpPr>
          <p:nvPr>
            <p:ph idx="1"/>
          </p:nvPr>
        </p:nvSpPr>
        <p:spPr>
          <a:xfrm>
            <a:off x="457200" y="908721"/>
            <a:ext cx="8229600" cy="72007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000" dirty="0" smtClean="0"/>
              <a:t>Способность </a:t>
            </a:r>
            <a:r>
              <a:rPr lang="ru-RU" sz="2000" dirty="0"/>
              <a:t>животных приобретать опыт, связанный с взаимодействием с другими </a:t>
            </a:r>
            <a:r>
              <a:rPr lang="ru-RU" sz="2000" dirty="0" smtClean="0"/>
              <a:t>особями (обучение на опыте других).</a:t>
            </a:r>
            <a:endParaRPr lang="ru-RU" sz="2000" dirty="0"/>
          </a:p>
        </p:txBody>
      </p:sp>
      <p:graphicFrame>
        <p:nvGraphicFramePr>
          <p:cNvPr id="11" name="Объект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65713881"/>
              </p:ext>
            </p:extLst>
          </p:nvPr>
        </p:nvGraphicFramePr>
        <p:xfrm>
          <a:off x="5046792" y="1340768"/>
          <a:ext cx="3518688" cy="187220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7" name="Visio" r:id="rId5" imgW="8239008" imgH="4362588" progId="Visio.Drawing.15">
                  <p:embed/>
                </p:oleObj>
              </mc:Choice>
              <mc:Fallback>
                <p:oleObj name="Visio" r:id="rId5" imgW="8239008" imgH="4362588" progId="Visio.Drawing.15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46792" y="1340768"/>
                        <a:ext cx="3518688" cy="187220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2" name="Группа 11"/>
          <p:cNvGrpSpPr/>
          <p:nvPr/>
        </p:nvGrpSpPr>
        <p:grpSpPr>
          <a:xfrm>
            <a:off x="3636690" y="2852936"/>
            <a:ext cx="2015430" cy="1246271"/>
            <a:chOff x="5596429" y="2985827"/>
            <a:chExt cx="3368059" cy="2037700"/>
          </a:xfrm>
        </p:grpSpPr>
        <p:pic>
          <p:nvPicPr>
            <p:cNvPr id="13" name="Picture 6" descr="Image result for ÑÑÐ¿Ð»ÐµÐ½Ð¾Ðº"/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611859" y="3690221"/>
              <a:ext cx="1352629" cy="133330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4" name="Picture 12" descr="_lovelybunny_el36 (532x688, 339Kb)"/>
            <p:cNvPicPr>
              <a:picLocks noChangeAspect="1" noChangeArrowheads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596429" y="3441065"/>
              <a:ext cx="1223342" cy="158206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grpSp>
          <p:nvGrpSpPr>
            <p:cNvPr id="15" name="Группа 14"/>
            <p:cNvGrpSpPr/>
            <p:nvPr/>
          </p:nvGrpSpPr>
          <p:grpSpPr>
            <a:xfrm>
              <a:off x="7462311" y="2985827"/>
              <a:ext cx="299096" cy="986210"/>
              <a:chOff x="5580112" y="4540299"/>
              <a:chExt cx="299096" cy="986210"/>
            </a:xfrm>
          </p:grpSpPr>
          <p:sp>
            <p:nvSpPr>
              <p:cNvPr id="16" name="Овал 15"/>
              <p:cNvSpPr/>
              <p:nvPr/>
            </p:nvSpPr>
            <p:spPr>
              <a:xfrm>
                <a:off x="5580112" y="5373216"/>
                <a:ext cx="126014" cy="153293"/>
              </a:xfrm>
              <a:prstGeom prst="ellipse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>
                  <a:solidFill>
                    <a:srgbClr val="FF0000"/>
                  </a:solidFill>
                </a:endParaRPr>
              </a:p>
            </p:txBody>
          </p:sp>
          <p:sp>
            <p:nvSpPr>
              <p:cNvPr id="17" name="Прямоугольник 16"/>
              <p:cNvSpPr/>
              <p:nvPr/>
            </p:nvSpPr>
            <p:spPr>
              <a:xfrm rot="17656789">
                <a:off x="5398389" y="4969957"/>
                <a:ext cx="910477" cy="51161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</p:grpSp>
      </p:grpSp>
      <p:sp>
        <p:nvSpPr>
          <p:cNvPr id="18" name="Объект 2"/>
          <p:cNvSpPr txBox="1">
            <a:spLocks/>
          </p:cNvSpPr>
          <p:nvPr/>
        </p:nvSpPr>
        <p:spPr>
          <a:xfrm>
            <a:off x="108294" y="6093296"/>
            <a:ext cx="4895753" cy="526725"/>
          </a:xfrm>
          <a:prstGeom prst="rect">
            <a:avLst/>
          </a:prstGeom>
        </p:spPr>
        <p:txBody>
          <a:bodyPr vert="horz" lIns="91440" tIns="45720" rIns="91440" bIns="45720" rtlCol="0">
            <a:normAutofit fontScale="7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ru-RU" sz="2400" b="1" dirty="0" smtClean="0"/>
              <a:t>Особенности рефлекса: Чужой опыт забывается быстрее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ru-RU" sz="2400" b="1" dirty="0"/>
          </a:p>
        </p:txBody>
      </p:sp>
    </p:spTree>
    <p:extLst>
      <p:ext uri="{BB962C8B-B14F-4D97-AF65-F5344CB8AC3E}">
        <p14:creationId xmlns:p14="http://schemas.microsoft.com/office/powerpoint/2010/main" val="29262950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/>
          </a:bodyPr>
          <a:lstStyle/>
          <a:p>
            <a:r>
              <a:rPr lang="ru-RU" sz="3200" b="1" dirty="0"/>
              <a:t>Подражательное поведение</a:t>
            </a: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79208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sz="2400" dirty="0"/>
              <a:t>(1) чему следует подражать, (2) почему это следует делать и (3) кому надо подражать</a:t>
            </a:r>
            <a:r>
              <a:rPr lang="ru-RU" sz="2400" dirty="0" smtClean="0"/>
              <a:t>.</a:t>
            </a: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МКПУ-2019</a:t>
            </a: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D25081-79AF-414C-A93A-CCD14C8078AA}" type="slidenum">
              <a:rPr lang="ru-RU" smtClean="0"/>
              <a:t>16</a:t>
            </a:fld>
            <a:endParaRPr lang="ru-RU"/>
          </a:p>
        </p:txBody>
      </p:sp>
      <p:sp>
        <p:nvSpPr>
          <p:cNvPr id="7" name="Объект 2"/>
          <p:cNvSpPr txBox="1">
            <a:spLocks/>
          </p:cNvSpPr>
          <p:nvPr/>
        </p:nvSpPr>
        <p:spPr>
          <a:xfrm>
            <a:off x="191840" y="1628799"/>
            <a:ext cx="6480720" cy="4824537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800" b="1" dirty="0" smtClean="0"/>
              <a:t>1. </a:t>
            </a:r>
            <a:r>
              <a:rPr lang="ru-RU" sz="1800" b="1" dirty="0" smtClean="0"/>
              <a:t>Чему подражать. </a:t>
            </a:r>
            <a:r>
              <a:rPr lang="ru-RU" sz="1800" dirty="0" smtClean="0"/>
              <a:t>Технический "трюк". Контрагент сам сигнализирует о том, в каком состоянии он находится в текущий момент времени (световые, ИК-маяки)</a:t>
            </a:r>
          </a:p>
          <a:p>
            <a:r>
              <a:rPr lang="ru-RU" sz="1800" dirty="0" smtClean="0"/>
              <a:t>Каждое действие имеет свое внешнее проявление.</a:t>
            </a:r>
          </a:p>
          <a:p>
            <a:r>
              <a:rPr lang="ru-RU" sz="1800" dirty="0" smtClean="0"/>
              <a:t>Аналог сигнальной коммуникации у животных (языка животных нет!)</a:t>
            </a:r>
          </a:p>
          <a:p>
            <a:pPr marL="0" indent="0">
              <a:buNone/>
            </a:pPr>
            <a:r>
              <a:rPr lang="ru-RU" sz="1800" b="1" dirty="0" smtClean="0"/>
              <a:t>2. Вопрос </a:t>
            </a:r>
            <a:r>
              <a:rPr lang="ru-RU" sz="1800" b="1" dirty="0"/>
              <a:t>обусловленности подражания. </a:t>
            </a:r>
            <a:r>
              <a:rPr lang="ru-RU" sz="1800" dirty="0"/>
              <a:t>Чувство «самости».</a:t>
            </a:r>
          </a:p>
          <a:p>
            <a:pPr marL="0" indent="0">
              <a:buNone/>
            </a:pPr>
            <a:r>
              <a:rPr lang="ru-RU" sz="1800" dirty="0"/>
              <a:t>Действие не будет активировано, если не будет подтверждающего сигнала от С.Я., интерпретируемого как "принадлежность" этого действия агенту. В определенном смысле это – чувство (ощущение) самости, т.е. отождествление или восприятие объекта, как </a:t>
            </a:r>
            <a:r>
              <a:rPr lang="ru-RU" sz="1800" b="1" dirty="0"/>
              <a:t>своего</a:t>
            </a:r>
            <a:r>
              <a:rPr lang="ru-RU" sz="1800" dirty="0" smtClean="0"/>
              <a:t>.</a:t>
            </a:r>
          </a:p>
          <a:p>
            <a:pPr marL="0" indent="0">
              <a:buNone/>
            </a:pPr>
            <a:r>
              <a:rPr lang="ru-RU" sz="1800" b="1" dirty="0" smtClean="0"/>
              <a:t>3. Кому </a:t>
            </a:r>
            <a:r>
              <a:rPr lang="ru-RU" sz="1800" b="1" dirty="0"/>
              <a:t>подражать.</a:t>
            </a:r>
            <a:r>
              <a:rPr lang="ru-RU" sz="1800" dirty="0"/>
              <a:t> При наблюдении контрагента происходит не просто определение степени его похожести или близости к агенту. </a:t>
            </a:r>
          </a:p>
          <a:p>
            <a:pPr marL="0" indent="0">
              <a:buNone/>
            </a:pPr>
            <a:r>
              <a:rPr lang="ru-RU" sz="1800" dirty="0" smtClean="0"/>
              <a:t>Происходит </a:t>
            </a:r>
            <a:r>
              <a:rPr lang="ru-RU" sz="1800" u="sng" dirty="0"/>
              <a:t>отождествление наблюдаемого объекта (контрагента) с С.Я.:  </a:t>
            </a:r>
            <a:r>
              <a:rPr lang="ru-RU" sz="1800" dirty="0"/>
              <a:t>при наблюдении "</a:t>
            </a:r>
            <a:r>
              <a:rPr lang="ru-RU" sz="1800" b="1" dirty="0"/>
              <a:t>близкого</a:t>
            </a:r>
            <a:r>
              <a:rPr lang="ru-RU" sz="1800" dirty="0"/>
              <a:t>" контрагента происходит то же подтверждение самости, что и при активизации вершины С.Я. </a:t>
            </a:r>
          </a:p>
        </p:txBody>
      </p:sp>
      <p:pic>
        <p:nvPicPr>
          <p:cNvPr id="41986" name="Picture 2" descr="Lying Robots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487572" y="1412776"/>
            <a:ext cx="1371262" cy="17711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3" cstate="email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516217" y="1412776"/>
            <a:ext cx="1268902" cy="1234422"/>
          </a:xfrm>
          <a:prstGeom prst="rect">
            <a:avLst/>
          </a:prstGeom>
        </p:spPr>
      </p:pic>
      <p:pic>
        <p:nvPicPr>
          <p:cNvPr id="9" name="Picture 2" descr="8 ÑÐ¿Ð¾ÑÐ¾Ð±Ð¾Ð² Ð¾Ð±Ð¼Ð°Ð½ÑÑÑ ÑÐ²Ð¾Ð¹ Ð¼Ð¾Ð·Ð³"/>
          <p:cNvPicPr>
            <a:picLocks noChangeAspect="1" noChangeArrowheads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658241" y="3284984"/>
            <a:ext cx="2234239" cy="12511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4" descr="Ð¡Ð²Ð¾Ð¸ Ð¸ ÑÑÐ¶Ð¸Ðµ"/>
          <p:cNvPicPr>
            <a:picLocks noChangeAspect="1" noChangeArrowheads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164288" y="4797152"/>
            <a:ext cx="1585191" cy="11811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661693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/>
          </a:bodyPr>
          <a:lstStyle/>
          <a:p>
            <a:r>
              <a:rPr lang="ru-RU" sz="2800" b="1" dirty="0" smtClean="0"/>
              <a:t>Подражательное поведение</a:t>
            </a:r>
            <a:endParaRPr lang="ru-RU" sz="2800" b="1" dirty="0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57200" y="1052736"/>
            <a:ext cx="4038600" cy="5073427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ru-RU" sz="2400" dirty="0" smtClean="0"/>
              <a:t>1. Продукции </a:t>
            </a:r>
            <a:r>
              <a:rPr lang="en-US" sz="2400" dirty="0" err="1" smtClean="0"/>
              <a:t>S</a:t>
            </a:r>
            <a:r>
              <a:rPr lang="en-US" sz="2400" baseline="-25000" dirty="0" err="1" smtClean="0"/>
              <a:t>m</a:t>
            </a:r>
            <a:r>
              <a:rPr lang="en-US" sz="2400" dirty="0" err="1">
                <a:sym typeface="Symbol"/>
              </a:rPr>
              <a:t></a:t>
            </a:r>
            <a:r>
              <a:rPr lang="en-US" sz="2400" dirty="0" err="1" smtClean="0"/>
              <a:t>R</a:t>
            </a:r>
            <a:r>
              <a:rPr lang="en-US" sz="2400" baseline="-25000" dirty="0" err="1" smtClean="0"/>
              <a:t>m</a:t>
            </a:r>
            <a:endParaRPr lang="ru-RU" sz="2400" baseline="-25000" dirty="0" smtClean="0"/>
          </a:p>
          <a:p>
            <a:pPr marL="0" indent="0">
              <a:buNone/>
            </a:pPr>
            <a:r>
              <a:rPr lang="ru-RU" sz="2400" dirty="0" smtClean="0"/>
              <a:t>	</a:t>
            </a:r>
            <a:r>
              <a:rPr lang="en-US" sz="2400" dirty="0" smtClean="0"/>
              <a:t>R </a:t>
            </a:r>
            <a:r>
              <a:rPr lang="en-US" sz="2400" dirty="0"/>
              <a:t>= </a:t>
            </a:r>
            <a:r>
              <a:rPr lang="en-US" sz="2400" dirty="0">
                <a:sym typeface="Symbol"/>
              </a:rPr>
              <a:t></a:t>
            </a:r>
            <a:r>
              <a:rPr lang="en-US" sz="2400" baseline="-25000" dirty="0"/>
              <a:t>S,R</a:t>
            </a:r>
            <a:r>
              <a:rPr lang="en-US" sz="2400" dirty="0"/>
              <a:t> S </a:t>
            </a:r>
            <a:r>
              <a:rPr lang="en-US" sz="2400" dirty="0">
                <a:sym typeface="Symbol"/>
              </a:rPr>
              <a:t></a:t>
            </a:r>
            <a:r>
              <a:rPr lang="en-US" sz="2400" dirty="0"/>
              <a:t> </a:t>
            </a:r>
            <a:r>
              <a:rPr lang="en-US" sz="2400" dirty="0">
                <a:sym typeface="Symbol"/>
              </a:rPr>
              <a:t></a:t>
            </a:r>
            <a:r>
              <a:rPr lang="en-US" sz="2400" baseline="-25000" dirty="0" err="1"/>
              <a:t>self,R</a:t>
            </a:r>
            <a:r>
              <a:rPr lang="en-US" sz="2400" dirty="0"/>
              <a:t> </a:t>
            </a:r>
            <a:r>
              <a:rPr lang="en-US" sz="2400" dirty="0" smtClean="0"/>
              <a:t>Self</a:t>
            </a:r>
            <a:endParaRPr lang="ru-RU" sz="2400" dirty="0" smtClean="0"/>
          </a:p>
          <a:p>
            <a:pPr marL="0" indent="0">
              <a:buNone/>
            </a:pPr>
            <a:r>
              <a:rPr lang="ru-RU" sz="2400" dirty="0" smtClean="0"/>
              <a:t>2. </a:t>
            </a:r>
            <a:r>
              <a:rPr lang="en-US" sz="2400" dirty="0" smtClean="0"/>
              <a:t>Self</a:t>
            </a:r>
            <a:r>
              <a:rPr lang="ru-RU" sz="2400" dirty="0" smtClean="0"/>
              <a:t> = </a:t>
            </a:r>
            <a:r>
              <a:rPr lang="en-US" sz="2400" dirty="0" smtClean="0"/>
              <a:t>I</a:t>
            </a:r>
            <a:r>
              <a:rPr lang="ru-RU" sz="2400" dirty="0" smtClean="0"/>
              <a:t> </a:t>
            </a:r>
            <a:r>
              <a:rPr lang="en-US" sz="2400" dirty="0" smtClean="0">
                <a:sym typeface="Symbol"/>
              </a:rPr>
              <a:t></a:t>
            </a:r>
            <a:r>
              <a:rPr lang="ru-RU" sz="2400" dirty="0" smtClean="0"/>
              <a:t> </a:t>
            </a:r>
            <a:r>
              <a:rPr lang="en-US" sz="2400" dirty="0" err="1" smtClean="0"/>
              <a:t>Obs</a:t>
            </a:r>
            <a:r>
              <a:rPr lang="en-US" sz="2400" dirty="0" smtClean="0"/>
              <a:t>(A')</a:t>
            </a:r>
            <a:endParaRPr lang="ru-RU" sz="2400" dirty="0" smtClean="0"/>
          </a:p>
          <a:p>
            <a:pPr marL="0" indent="0">
              <a:buNone/>
            </a:pPr>
            <a:r>
              <a:rPr lang="ru-RU" sz="2400" i="1" dirty="0" smtClean="0"/>
              <a:t>3. </a:t>
            </a:r>
            <a:r>
              <a:rPr lang="en-US" sz="2400" i="1" dirty="0" smtClean="0"/>
              <a:t>R</a:t>
            </a:r>
            <a:r>
              <a:rPr lang="ru-RU" sz="2400" i="1" dirty="0" smtClean="0"/>
              <a:t> </a:t>
            </a:r>
            <a:r>
              <a:rPr lang="en-US" sz="2400" i="1" dirty="0" smtClean="0">
                <a:sym typeface="Symbol"/>
              </a:rPr>
              <a:t></a:t>
            </a:r>
            <a:r>
              <a:rPr lang="ru-RU" sz="2400" i="1" dirty="0" smtClean="0"/>
              <a:t> </a:t>
            </a:r>
            <a:r>
              <a:rPr lang="en-US" sz="2400" i="1" dirty="0" smtClean="0"/>
              <a:t>Signal</a:t>
            </a:r>
            <a:endParaRPr lang="ru-RU" sz="2400" i="1" dirty="0" smtClean="0"/>
          </a:p>
          <a:p>
            <a:pPr marL="0" indent="0">
              <a:buNone/>
            </a:pPr>
            <a:r>
              <a:rPr lang="ru-RU" sz="2400" dirty="0" smtClean="0"/>
              <a:t>4. </a:t>
            </a:r>
            <a:r>
              <a:rPr lang="en-US" sz="2400" dirty="0" smtClean="0"/>
              <a:t>S</a:t>
            </a:r>
            <a:r>
              <a:rPr lang="ru-RU" sz="2400" dirty="0" smtClean="0"/>
              <a:t> </a:t>
            </a:r>
            <a:r>
              <a:rPr lang="ru-RU" sz="2400" dirty="0"/>
              <a:t>= </a:t>
            </a:r>
            <a:r>
              <a:rPr lang="en-US" sz="2400" dirty="0">
                <a:sym typeface="Symbol"/>
              </a:rPr>
              <a:t></a:t>
            </a:r>
            <a:r>
              <a:rPr lang="en-US" sz="2400" baseline="-25000" dirty="0">
                <a:sym typeface="Symbol"/>
              </a:rPr>
              <a:t></a:t>
            </a:r>
            <a:r>
              <a:rPr lang="ru-RU" sz="2400" baseline="-25000" dirty="0"/>
              <a:t>1,</a:t>
            </a:r>
            <a:r>
              <a:rPr lang="en-US" sz="2400" baseline="-25000" dirty="0"/>
              <a:t>S</a:t>
            </a:r>
            <a:r>
              <a:rPr lang="en-US" sz="2400" dirty="0"/>
              <a:t> </a:t>
            </a:r>
            <a:r>
              <a:rPr lang="en-US" sz="2400" dirty="0">
                <a:sym typeface="Symbol"/>
              </a:rPr>
              <a:t></a:t>
            </a:r>
            <a:r>
              <a:rPr lang="ru-RU" sz="2400" baseline="-25000" dirty="0"/>
              <a:t>1</a:t>
            </a:r>
            <a:r>
              <a:rPr lang="ru-RU" sz="2400" dirty="0"/>
              <a:t> </a:t>
            </a:r>
            <a:r>
              <a:rPr lang="en-US" sz="2400" dirty="0">
                <a:sym typeface="Symbol"/>
              </a:rPr>
              <a:t></a:t>
            </a:r>
            <a:r>
              <a:rPr lang="en-US" sz="2400" dirty="0"/>
              <a:t> </a:t>
            </a:r>
            <a:r>
              <a:rPr lang="en-US" sz="2400" dirty="0">
                <a:sym typeface="Symbol"/>
              </a:rPr>
              <a:t></a:t>
            </a:r>
            <a:r>
              <a:rPr lang="en-US" sz="2400" baseline="-25000" dirty="0">
                <a:sym typeface="Symbol"/>
              </a:rPr>
              <a:t></a:t>
            </a:r>
            <a:r>
              <a:rPr lang="ru-RU" sz="2400" baseline="-25000" dirty="0"/>
              <a:t>2,</a:t>
            </a:r>
            <a:r>
              <a:rPr lang="en-US" sz="2400" baseline="-25000" dirty="0"/>
              <a:t>S</a:t>
            </a:r>
            <a:r>
              <a:rPr lang="en-US" sz="2400" dirty="0"/>
              <a:t> </a:t>
            </a:r>
            <a:r>
              <a:rPr lang="en-US" sz="2400" dirty="0">
                <a:sym typeface="Symbol"/>
              </a:rPr>
              <a:t></a:t>
            </a:r>
            <a:r>
              <a:rPr lang="ru-RU" sz="2400" baseline="-25000" dirty="0"/>
              <a:t>2</a:t>
            </a:r>
            <a:r>
              <a:rPr lang="ru-RU" sz="2400" dirty="0"/>
              <a:t> </a:t>
            </a:r>
            <a:r>
              <a:rPr lang="en-US" sz="2400" dirty="0">
                <a:sym typeface="Symbol"/>
              </a:rPr>
              <a:t></a:t>
            </a:r>
            <a:r>
              <a:rPr lang="ru-RU" sz="2400" dirty="0"/>
              <a:t> </a:t>
            </a:r>
            <a:r>
              <a:rPr lang="ru-RU" sz="2400" dirty="0" smtClean="0"/>
              <a:t>…</a:t>
            </a:r>
          </a:p>
          <a:p>
            <a:pPr marL="0" indent="0">
              <a:buNone/>
            </a:pPr>
            <a:r>
              <a:rPr lang="ru-RU" sz="2400" dirty="0" smtClean="0"/>
              <a:t>5. Множество активных элементов </a:t>
            </a:r>
            <a:r>
              <a:rPr lang="en-US" sz="2400" dirty="0" smtClean="0"/>
              <a:t>Q</a:t>
            </a:r>
            <a:r>
              <a:rPr lang="en-US" sz="2400" dirty="0"/>
              <a:t> </a:t>
            </a:r>
            <a:r>
              <a:rPr lang="ru-RU" sz="2400" dirty="0"/>
              <a:t>=</a:t>
            </a:r>
            <a:r>
              <a:rPr lang="en-US" sz="2400" dirty="0"/>
              <a:t> </a:t>
            </a:r>
            <a:r>
              <a:rPr lang="ru-RU" sz="2400" dirty="0"/>
              <a:t>{</a:t>
            </a:r>
            <a:r>
              <a:rPr lang="en-US" sz="2400" dirty="0" err="1"/>
              <a:t>q</a:t>
            </a:r>
            <a:r>
              <a:rPr lang="en-US" sz="2400" baseline="-25000" dirty="0" err="1"/>
              <a:t>k</a:t>
            </a:r>
            <a:r>
              <a:rPr lang="ru-RU" sz="2400" dirty="0"/>
              <a:t> | </a:t>
            </a:r>
            <a:r>
              <a:rPr lang="en-US" sz="2400" dirty="0" err="1"/>
              <a:t>q</a:t>
            </a:r>
            <a:r>
              <a:rPr lang="en-US" sz="2400" baseline="-25000" dirty="0" err="1"/>
              <a:t>k</a:t>
            </a:r>
            <a:r>
              <a:rPr lang="ru-RU" sz="2400" dirty="0"/>
              <a:t> ≠ 0</a:t>
            </a:r>
            <a:r>
              <a:rPr lang="ru-RU" sz="2400" dirty="0" smtClean="0"/>
              <a:t>}</a:t>
            </a:r>
          </a:p>
          <a:p>
            <a:pPr marL="0" indent="0">
              <a:buNone/>
            </a:pPr>
            <a:r>
              <a:rPr lang="ru-RU" sz="2400" dirty="0" smtClean="0">
                <a:sym typeface="Symbol"/>
              </a:rPr>
              <a:t>6. Связи между </a:t>
            </a:r>
            <a:r>
              <a:rPr lang="en-US" sz="2400" dirty="0" smtClean="0">
                <a:sym typeface="Symbol"/>
              </a:rPr>
              <a:t>q</a:t>
            </a:r>
            <a:r>
              <a:rPr lang="en-US" sz="2400" baseline="-25000" dirty="0" smtClean="0">
                <a:sym typeface="Symbol"/>
              </a:rPr>
              <a:t>i</a:t>
            </a:r>
            <a:r>
              <a:rPr lang="en-US" sz="2400" dirty="0" smtClean="0">
                <a:sym typeface="Symbol"/>
              </a:rPr>
              <a:t>:</a:t>
            </a:r>
          </a:p>
          <a:p>
            <a:pPr marL="0" indent="0">
              <a:buNone/>
            </a:pPr>
            <a:r>
              <a:rPr lang="ru-RU" sz="2400" dirty="0" smtClean="0">
                <a:sym typeface="Symbol"/>
              </a:rPr>
              <a:t>	</a:t>
            </a:r>
            <a:r>
              <a:rPr lang="en-US" sz="2400" dirty="0" smtClean="0">
                <a:sym typeface="Symbol"/>
              </a:rPr>
              <a:t></a:t>
            </a:r>
            <a:r>
              <a:rPr lang="en-US" sz="2400" baseline="-25000" dirty="0" err="1"/>
              <a:t>i,j</a:t>
            </a:r>
            <a:r>
              <a:rPr lang="en-US" sz="2400" dirty="0"/>
              <a:t>(t)= </a:t>
            </a:r>
            <a:r>
              <a:rPr lang="en-US" sz="2400" dirty="0">
                <a:sym typeface="Symbol"/>
              </a:rPr>
              <a:t></a:t>
            </a:r>
            <a:r>
              <a:rPr lang="en-US" sz="2400" baseline="-25000" dirty="0" err="1"/>
              <a:t>i,j</a:t>
            </a:r>
            <a:r>
              <a:rPr lang="en-US" sz="2400" dirty="0"/>
              <a:t>(t-1) </a:t>
            </a:r>
            <a:r>
              <a:rPr lang="en-US" sz="2400" dirty="0">
                <a:sym typeface="Symbol"/>
              </a:rPr>
              <a:t></a:t>
            </a:r>
            <a:r>
              <a:rPr lang="en-US" sz="2400" dirty="0"/>
              <a:t> </a:t>
            </a:r>
            <a:r>
              <a:rPr lang="ru-RU" sz="2400" dirty="0">
                <a:sym typeface="Symbol"/>
              </a:rPr>
              <a:t></a:t>
            </a:r>
            <a:r>
              <a:rPr lang="en-US" sz="2400" dirty="0"/>
              <a:t>, </a:t>
            </a:r>
            <a:r>
              <a:rPr lang="en-US" sz="2400" dirty="0" err="1"/>
              <a:t>s</a:t>
            </a:r>
            <a:r>
              <a:rPr lang="en-US" sz="2400" baseline="-25000" dirty="0" err="1"/>
              <a:t>i</a:t>
            </a:r>
            <a:r>
              <a:rPr lang="en-US" sz="2400" dirty="0"/>
              <a:t>, </a:t>
            </a:r>
            <a:r>
              <a:rPr lang="en-US" sz="2400" dirty="0" err="1"/>
              <a:t>s</a:t>
            </a:r>
            <a:r>
              <a:rPr lang="en-US" sz="2400" baseline="-25000" dirty="0" err="1"/>
              <a:t>j</a:t>
            </a:r>
            <a:r>
              <a:rPr lang="en-US" sz="2400" dirty="0"/>
              <a:t> </a:t>
            </a:r>
            <a:r>
              <a:rPr lang="en-US" sz="2400" dirty="0">
                <a:sym typeface="Symbol"/>
              </a:rPr>
              <a:t></a:t>
            </a:r>
            <a:r>
              <a:rPr lang="en-US" sz="2400" dirty="0"/>
              <a:t> </a:t>
            </a:r>
            <a:r>
              <a:rPr lang="en-US" sz="2400" dirty="0" smtClean="0"/>
              <a:t>Q</a:t>
            </a:r>
            <a:endParaRPr lang="ru-RU" sz="2400" dirty="0" smtClean="0"/>
          </a:p>
          <a:p>
            <a:pPr marL="0" indent="0">
              <a:buNone/>
            </a:pPr>
            <a:r>
              <a:rPr lang="ru-RU" sz="2400" dirty="0" smtClean="0"/>
              <a:t>7. Связь </a:t>
            </a:r>
            <a:r>
              <a:rPr lang="ru-RU" sz="2400" dirty="0" err="1" smtClean="0"/>
              <a:t>перцепт</a:t>
            </a:r>
            <a:r>
              <a:rPr lang="ru-RU" sz="2400" dirty="0" smtClean="0"/>
              <a:t>-значение:</a:t>
            </a:r>
          </a:p>
          <a:p>
            <a:pPr marL="0" indent="0">
              <a:buNone/>
            </a:pPr>
            <a:r>
              <a:rPr lang="ru-RU" sz="2400" dirty="0" smtClean="0"/>
              <a:t>	</a:t>
            </a:r>
            <a:r>
              <a:rPr lang="en-US" sz="2400" dirty="0" err="1" smtClean="0"/>
              <a:t>Obs</a:t>
            </a:r>
            <a:r>
              <a:rPr lang="ru-RU" sz="2400" dirty="0"/>
              <a:t>(</a:t>
            </a:r>
            <a:r>
              <a:rPr lang="en-US" sz="2400" dirty="0"/>
              <a:t>R</a:t>
            </a:r>
            <a:r>
              <a:rPr lang="en-US" sz="2400" baseline="-25000" dirty="0"/>
              <a:t>A</a:t>
            </a:r>
            <a:r>
              <a:rPr lang="ru-RU" sz="2400" baseline="-25000" dirty="0"/>
              <a:t>'</a:t>
            </a:r>
            <a:r>
              <a:rPr lang="ru-RU" sz="2400" dirty="0"/>
              <a:t>) </a:t>
            </a:r>
            <a:r>
              <a:rPr lang="en-US" sz="2400" dirty="0">
                <a:sym typeface="Symbol"/>
              </a:rPr>
              <a:t></a:t>
            </a:r>
            <a:r>
              <a:rPr lang="en-US" sz="2400" dirty="0" err="1"/>
              <a:t>R</a:t>
            </a:r>
            <a:r>
              <a:rPr lang="en-US" sz="2400" baseline="-25000" dirty="0" err="1"/>
              <a:t>p</a:t>
            </a:r>
            <a:r>
              <a:rPr lang="en-US" sz="2400" dirty="0"/>
              <a:t> </a:t>
            </a:r>
            <a:r>
              <a:rPr lang="en-US" sz="2400" dirty="0">
                <a:sym typeface="Symbol"/>
              </a:rPr>
              <a:t></a:t>
            </a:r>
            <a:r>
              <a:rPr lang="en-US" sz="2400" dirty="0"/>
              <a:t> </a:t>
            </a:r>
            <a:r>
              <a:rPr lang="en-US" sz="2400" dirty="0" err="1" smtClean="0"/>
              <a:t>R</a:t>
            </a:r>
            <a:r>
              <a:rPr lang="en-US" sz="2400" baseline="-25000" dirty="0" err="1" smtClean="0"/>
              <a:t>m</a:t>
            </a:r>
            <a:endParaRPr lang="ru-RU" sz="2400" baseline="-25000" dirty="0" smtClean="0"/>
          </a:p>
          <a:p>
            <a:pPr marL="0" indent="0">
              <a:buNone/>
            </a:pPr>
            <a:r>
              <a:rPr lang="ru-RU" sz="2400" dirty="0" smtClean="0"/>
              <a:t>	</a:t>
            </a:r>
            <a:r>
              <a:rPr lang="en-US" sz="2400" dirty="0" err="1" smtClean="0"/>
              <a:t>Obs</a:t>
            </a:r>
            <a:r>
              <a:rPr lang="ru-RU" sz="2400" dirty="0"/>
              <a:t>(</a:t>
            </a:r>
            <a:r>
              <a:rPr lang="en-US" sz="2400" dirty="0"/>
              <a:t>A</a:t>
            </a:r>
            <a:r>
              <a:rPr lang="ru-RU" sz="2400" dirty="0"/>
              <a:t>') </a:t>
            </a:r>
            <a:r>
              <a:rPr lang="en-US" sz="2400" dirty="0">
                <a:sym typeface="Symbol"/>
              </a:rPr>
              <a:t></a:t>
            </a:r>
            <a:r>
              <a:rPr lang="en-US" sz="2400" dirty="0"/>
              <a:t> </a:t>
            </a:r>
            <a:r>
              <a:rPr lang="en-US" sz="2400" dirty="0" err="1"/>
              <a:t>Self</a:t>
            </a:r>
            <a:r>
              <a:rPr lang="en-US" sz="2400" baseline="-25000" dirty="0" err="1"/>
              <a:t>p</a:t>
            </a:r>
            <a:r>
              <a:rPr lang="en-US" sz="2400" dirty="0"/>
              <a:t> </a:t>
            </a:r>
            <a:r>
              <a:rPr lang="en-US" sz="2400" dirty="0">
                <a:sym typeface="Symbol"/>
              </a:rPr>
              <a:t></a:t>
            </a:r>
            <a:r>
              <a:rPr lang="en-US" sz="2400" dirty="0"/>
              <a:t> </a:t>
            </a:r>
            <a:r>
              <a:rPr lang="en-US" sz="2400" dirty="0" err="1" smtClean="0"/>
              <a:t>Self</a:t>
            </a:r>
            <a:r>
              <a:rPr lang="en-US" sz="2400" baseline="-25000" dirty="0" err="1" smtClean="0"/>
              <a:t>m</a:t>
            </a:r>
            <a:endParaRPr lang="ru-RU" sz="2400" baseline="-25000" dirty="0" smtClean="0"/>
          </a:p>
          <a:p>
            <a:pPr marL="0" indent="0">
              <a:buNone/>
            </a:pPr>
            <a:r>
              <a:rPr lang="ru-RU" sz="2400" dirty="0" smtClean="0">
                <a:sym typeface="Symbol"/>
              </a:rPr>
              <a:t>8. Итоговое формирование ассоциативной связи:</a:t>
            </a:r>
          </a:p>
          <a:p>
            <a:pPr marL="0" indent="0">
              <a:buNone/>
            </a:pPr>
            <a:r>
              <a:rPr lang="ru-RU" sz="2400" dirty="0" smtClean="0">
                <a:sym typeface="Symbol"/>
              </a:rPr>
              <a:t>	</a:t>
            </a:r>
            <a:r>
              <a:rPr lang="en-US" sz="2400" b="1" dirty="0" smtClean="0">
                <a:sym typeface="Symbol"/>
              </a:rPr>
              <a:t></a:t>
            </a:r>
            <a:r>
              <a:rPr lang="en-US" sz="2400" b="1" baseline="-25000" dirty="0"/>
              <a:t>X</a:t>
            </a:r>
            <a:r>
              <a:rPr lang="ru-RU" sz="2400" b="1" baseline="-25000" dirty="0"/>
              <a:t>,</a:t>
            </a:r>
            <a:r>
              <a:rPr lang="en-US" sz="2400" b="1" baseline="-25000" dirty="0"/>
              <a:t>S</a:t>
            </a:r>
            <a:r>
              <a:rPr lang="ru-RU" sz="2400" b="1" dirty="0"/>
              <a:t>(</a:t>
            </a:r>
            <a:r>
              <a:rPr lang="en-US" sz="2400" b="1" dirty="0"/>
              <a:t>t</a:t>
            </a:r>
            <a:r>
              <a:rPr lang="ru-RU" sz="2400" b="1" dirty="0"/>
              <a:t>)= </a:t>
            </a:r>
            <a:r>
              <a:rPr lang="en-US" sz="2400" b="1" dirty="0">
                <a:sym typeface="Symbol"/>
              </a:rPr>
              <a:t></a:t>
            </a:r>
            <a:r>
              <a:rPr lang="en-US" sz="2400" b="1" baseline="-25000" dirty="0"/>
              <a:t>X</a:t>
            </a:r>
            <a:r>
              <a:rPr lang="ru-RU" sz="2400" b="1" baseline="-25000" dirty="0"/>
              <a:t>,</a:t>
            </a:r>
            <a:r>
              <a:rPr lang="en-US" sz="2400" b="1" baseline="-25000" dirty="0"/>
              <a:t>S j</a:t>
            </a:r>
            <a:r>
              <a:rPr lang="ru-RU" sz="2400" b="1" dirty="0"/>
              <a:t>(</a:t>
            </a:r>
            <a:r>
              <a:rPr lang="en-US" sz="2400" b="1" dirty="0"/>
              <a:t>t</a:t>
            </a:r>
            <a:r>
              <a:rPr lang="ru-RU" sz="2400" b="1" dirty="0"/>
              <a:t>-1) </a:t>
            </a:r>
            <a:r>
              <a:rPr lang="en-US" sz="2400" b="1" dirty="0">
                <a:sym typeface="Symbol"/>
              </a:rPr>
              <a:t></a:t>
            </a:r>
            <a:r>
              <a:rPr lang="en-US" sz="2400" b="1" dirty="0"/>
              <a:t> </a:t>
            </a:r>
            <a:r>
              <a:rPr lang="ru-RU" sz="2400" b="1" dirty="0">
                <a:sym typeface="Symbol"/>
              </a:rPr>
              <a:t></a:t>
            </a:r>
            <a:endParaRPr lang="ru-RU" sz="2400" b="1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322E274-9468-42B8-BF31-43F98EE5E7CB}" type="slidenum">
              <a:rPr lang="ru-RU" smtClean="0"/>
              <a:pPr>
                <a:defRPr/>
              </a:pPr>
              <a:t>17</a:t>
            </a:fld>
            <a:endParaRPr lang="ru-RU"/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7" name="Объе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9344832"/>
              </p:ext>
            </p:extLst>
          </p:nvPr>
        </p:nvGraphicFramePr>
        <p:xfrm>
          <a:off x="4572000" y="3068960"/>
          <a:ext cx="4296992" cy="316835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0" name="Visio" r:id="rId3" imgW="5048244" imgH="3724343" progId="Visio.Drawing.15">
                  <p:embed/>
                </p:oleObj>
              </mc:Choice>
              <mc:Fallback>
                <p:oleObj name="Visio" r:id="rId3" imgW="5048244" imgH="3724343" progId="Visio.Drawing.15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0" y="3068960"/>
                        <a:ext cx="4296992" cy="316835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9" name="Объект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85209115"/>
              </p:ext>
            </p:extLst>
          </p:nvPr>
        </p:nvGraphicFramePr>
        <p:xfrm>
          <a:off x="4550893" y="1268760"/>
          <a:ext cx="4419600" cy="1533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1" name="Visio" r:id="rId5" imgW="5762746" imgH="1981200" progId="Visio.Drawing.15">
                  <p:embed/>
                </p:oleObj>
              </mc:Choice>
              <mc:Fallback>
                <p:oleObj name="Visio" r:id="rId5" imgW="5762746" imgH="1981200" progId="Visio.Drawing.15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50893" y="1268760"/>
                        <a:ext cx="4419600" cy="15335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/>
              <a:t>МКПУ-2019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198641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2" descr="https://ic.pics.livejournal.com/gol_olga/39311574/129097/129097_900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50693" y="4761148"/>
            <a:ext cx="972109" cy="6480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2" descr="Image result for ÑÐ¼Ð¿Ð°ÑÐ¸Ñ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948" r="22506"/>
          <a:stretch/>
        </p:blipFill>
        <p:spPr bwMode="auto">
          <a:xfrm>
            <a:off x="7852768" y="2924944"/>
            <a:ext cx="914400" cy="7858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6082" name="Picture 2" descr="Image result for Ð¼Ð¾ÑÐ°Ð»Ñ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90304" y="980728"/>
            <a:ext cx="676864" cy="5414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90066"/>
          </a:xfrm>
        </p:spPr>
        <p:txBody>
          <a:bodyPr>
            <a:noAutofit/>
          </a:bodyPr>
          <a:lstStyle/>
          <a:p>
            <a:r>
              <a:rPr lang="ru-RU" sz="2800" b="1" dirty="0" smtClean="0"/>
              <a:t>Моральное поведение</a:t>
            </a:r>
            <a:endParaRPr lang="ru-RU" sz="28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836712"/>
            <a:ext cx="8435280" cy="547260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1600" dirty="0" smtClean="0"/>
              <a:t>Р</a:t>
            </a:r>
            <a:r>
              <a:rPr lang="ru-RU" sz="1600" dirty="0"/>
              <a:t>. Апресян: </a:t>
            </a:r>
            <a:r>
              <a:rPr lang="ru-RU" sz="1600" i="1" dirty="0"/>
              <a:t>"…</a:t>
            </a:r>
            <a:r>
              <a:rPr lang="ru-RU" sz="1600" b="1" i="1" dirty="0"/>
              <a:t>если</a:t>
            </a:r>
            <a:r>
              <a:rPr lang="ru-RU" sz="1600" i="1" dirty="0"/>
              <a:t> мы ассоциируем мораль с человеческими отношениями</a:t>
            </a:r>
            <a:r>
              <a:rPr lang="ru-RU" sz="1600" i="1" dirty="0" smtClean="0"/>
              <a:t>"</a:t>
            </a:r>
            <a:endParaRPr lang="ru-RU" sz="1600" b="1" dirty="0" smtClean="0"/>
          </a:p>
          <a:p>
            <a:pPr marL="0" indent="0">
              <a:buNone/>
            </a:pPr>
            <a:endParaRPr lang="ru-RU" sz="1600" b="1" dirty="0" smtClean="0"/>
          </a:p>
          <a:p>
            <a:pPr marL="0" indent="0">
              <a:buNone/>
            </a:pPr>
            <a:r>
              <a:rPr lang="ru-RU" sz="1600" b="1" dirty="0" smtClean="0"/>
              <a:t>1</a:t>
            </a:r>
            <a:r>
              <a:rPr lang="ru-RU" sz="1600" b="1" dirty="0"/>
              <a:t>. Необходимость морали. </a:t>
            </a:r>
            <a:r>
              <a:rPr lang="ru-RU" sz="1600" dirty="0" smtClean="0"/>
              <a:t>Мораль </a:t>
            </a:r>
            <a:r>
              <a:rPr lang="ru-RU" sz="1600" dirty="0"/>
              <a:t>– это механизм </a:t>
            </a:r>
            <a:r>
              <a:rPr lang="ru-RU" sz="1600" b="1" dirty="0"/>
              <a:t>адаптации</a:t>
            </a:r>
            <a:r>
              <a:rPr lang="ru-RU" sz="1600" dirty="0"/>
              <a:t>, то, что позволяет функционировать социуму более эффективно. </a:t>
            </a:r>
          </a:p>
          <a:p>
            <a:pPr marL="0" indent="0">
              <a:buNone/>
            </a:pPr>
            <a:r>
              <a:rPr lang="ru-RU" sz="1600" b="1" dirty="0" smtClean="0"/>
              <a:t>2</a:t>
            </a:r>
            <a:r>
              <a:rPr lang="ru-RU" sz="1600" b="1" dirty="0"/>
              <a:t>. Целевая функция регулирования поведения.</a:t>
            </a:r>
            <a:r>
              <a:rPr lang="ru-RU" sz="1600" dirty="0"/>
              <a:t> </a:t>
            </a:r>
            <a:r>
              <a:rPr lang="ru-RU" sz="1600" dirty="0" smtClean="0"/>
              <a:t>Основополагающий </a:t>
            </a:r>
            <a:r>
              <a:rPr lang="ru-RU" sz="1600" dirty="0" err="1" smtClean="0"/>
              <a:t>регулятив</a:t>
            </a:r>
            <a:r>
              <a:rPr lang="ru-RU" sz="1600" dirty="0" smtClean="0"/>
              <a:t> </a:t>
            </a:r>
            <a:r>
              <a:rPr lang="ru-RU" sz="1600" dirty="0"/>
              <a:t>в межличностных </a:t>
            </a:r>
            <a:r>
              <a:rPr lang="ru-RU" sz="1600" dirty="0" smtClean="0"/>
              <a:t>отношениях  - "</a:t>
            </a:r>
            <a:r>
              <a:rPr lang="ru-RU" sz="1600" dirty="0"/>
              <a:t>золотое правило" </a:t>
            </a:r>
            <a:r>
              <a:rPr lang="ru-RU" sz="1600" dirty="0" smtClean="0"/>
              <a:t>морали (практика взаимности: "</a:t>
            </a:r>
            <a:r>
              <a:rPr lang="ru-RU" sz="1600" dirty="0"/>
              <a:t>ты – мне, я – </a:t>
            </a:r>
            <a:r>
              <a:rPr lang="ru-RU" sz="1600" dirty="0" smtClean="0"/>
              <a:t>тебе</a:t>
            </a:r>
            <a:r>
              <a:rPr lang="en-US" sz="1600" dirty="0" smtClean="0"/>
              <a:t>"</a:t>
            </a:r>
            <a:r>
              <a:rPr lang="ru-RU" sz="1600" dirty="0" smtClean="0"/>
              <a:t> или “</a:t>
            </a:r>
            <a:r>
              <a:rPr lang="ru-RU" sz="1600" dirty="0" err="1"/>
              <a:t>непричинение</a:t>
            </a:r>
            <a:r>
              <a:rPr lang="ru-RU" sz="1600" dirty="0"/>
              <a:t> вреда </a:t>
            </a:r>
            <a:r>
              <a:rPr lang="ru-RU" sz="1600" dirty="0" smtClean="0"/>
              <a:t>другим"). </a:t>
            </a:r>
          </a:p>
          <a:p>
            <a:pPr marL="0" indent="0">
              <a:buNone/>
            </a:pPr>
            <a:r>
              <a:rPr lang="ru-RU" sz="1600" b="1" dirty="0" smtClean="0"/>
              <a:t>3</a:t>
            </a:r>
            <a:r>
              <a:rPr lang="ru-RU" sz="1600" b="1" dirty="0"/>
              <a:t>. Механизмы, лежащие в основе морального </a:t>
            </a:r>
            <a:r>
              <a:rPr lang="ru-RU" sz="1600" b="1" dirty="0" smtClean="0"/>
              <a:t>поведения: </a:t>
            </a:r>
            <a:r>
              <a:rPr lang="ru-RU" sz="1600" dirty="0" smtClean="0"/>
              <a:t>подражательное </a:t>
            </a:r>
            <a:r>
              <a:rPr lang="ru-RU" sz="1600" dirty="0"/>
              <a:t>поведение, социальное обучение </a:t>
            </a:r>
            <a:r>
              <a:rPr lang="ru-RU" sz="1600" dirty="0" smtClean="0"/>
              <a:t>и </a:t>
            </a:r>
            <a:r>
              <a:rPr lang="ru-RU" sz="1600" dirty="0" err="1" smtClean="0"/>
              <a:t>эмпатия</a:t>
            </a:r>
            <a:r>
              <a:rPr lang="ru-RU" sz="1600" dirty="0" smtClean="0"/>
              <a:t>.</a:t>
            </a:r>
            <a:endParaRPr lang="ru-RU" sz="1600" dirty="0"/>
          </a:p>
          <a:p>
            <a:pPr marL="0" indent="0">
              <a:buNone/>
            </a:pPr>
            <a:r>
              <a:rPr lang="ru-RU" sz="1600" b="1" dirty="0" smtClean="0"/>
              <a:t>«Удобство» морали: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1600" dirty="0" smtClean="0"/>
              <a:t>Важнейшая особенность </a:t>
            </a:r>
            <a:r>
              <a:rPr lang="ru-RU" sz="1600" dirty="0"/>
              <a:t>морали </a:t>
            </a:r>
            <a:r>
              <a:rPr lang="ru-RU" sz="1600" dirty="0" smtClean="0"/>
              <a:t>- ее </a:t>
            </a:r>
            <a:r>
              <a:rPr lang="ru-RU" sz="1600" dirty="0"/>
              <a:t>гибкость, вариативность. </a:t>
            </a:r>
            <a:endParaRPr lang="ru-RU" sz="1600" dirty="0" smtClean="0"/>
          </a:p>
          <a:p>
            <a:pPr marL="514350" indent="-514350">
              <a:buFont typeface="+mj-lt"/>
              <a:buAutoNum type="arabicPeriod"/>
            </a:pPr>
            <a:r>
              <a:rPr lang="ru-RU" sz="1600" dirty="0" smtClean="0"/>
              <a:t>Эта </a:t>
            </a:r>
            <a:r>
              <a:rPr lang="ru-RU" sz="1600" dirty="0"/>
              <a:t>надстройка над базовыми моделями поведения </a:t>
            </a:r>
            <a:r>
              <a:rPr lang="ru-RU" sz="1600" dirty="0" smtClean="0"/>
              <a:t>"</a:t>
            </a:r>
            <a:r>
              <a:rPr lang="ru-RU" sz="1600" dirty="0"/>
              <a:t>легковесна" и может варьироваться в широких пределах на протяжении жизненного цикла индивида</a:t>
            </a:r>
            <a:r>
              <a:rPr lang="ru-RU" sz="1600" dirty="0" smtClean="0"/>
              <a:t>.</a:t>
            </a:r>
          </a:p>
          <a:p>
            <a:pPr marL="0" indent="0" algn="ctr">
              <a:buNone/>
            </a:pPr>
            <a:r>
              <a:rPr lang="ru-RU" sz="1800" b="1" dirty="0" err="1" smtClean="0"/>
              <a:t>Эмпатия</a:t>
            </a:r>
            <a:r>
              <a:rPr lang="ru-RU" sz="1800" b="1" dirty="0" smtClean="0"/>
              <a:t> </a:t>
            </a:r>
            <a:r>
              <a:rPr lang="ru-RU" sz="1800" b="1" dirty="0"/>
              <a:t>= </a:t>
            </a:r>
            <a:r>
              <a:rPr lang="en-US" sz="1800" b="1" dirty="0" smtClean="0"/>
              <a:t>{</a:t>
            </a:r>
            <a:r>
              <a:rPr lang="ru-RU" sz="1800" b="1" dirty="0" smtClean="0"/>
              <a:t>Эмоции </a:t>
            </a:r>
            <a:r>
              <a:rPr lang="ru-RU" sz="1800" b="1" dirty="0"/>
              <a:t>+</a:t>
            </a:r>
            <a:r>
              <a:rPr lang="en-US" sz="1800" b="1" dirty="0"/>
              <a:t> </a:t>
            </a:r>
            <a:r>
              <a:rPr lang="ru-RU" sz="1800" b="1" dirty="0"/>
              <a:t>Отождествление контрагента +</a:t>
            </a:r>
            <a:r>
              <a:rPr lang="en-US" sz="1800" b="1" dirty="0"/>
              <a:t> </a:t>
            </a:r>
            <a:r>
              <a:rPr lang="ru-RU" sz="1800" b="1" dirty="0"/>
              <a:t>Подражательное </a:t>
            </a:r>
            <a:r>
              <a:rPr lang="ru-RU" sz="1800" b="1" dirty="0" smtClean="0"/>
              <a:t>поведение</a:t>
            </a:r>
            <a:r>
              <a:rPr lang="en-US" sz="1800" b="1" dirty="0" smtClean="0"/>
              <a:t>}</a:t>
            </a:r>
            <a:endParaRPr lang="ru-RU" sz="1800" dirty="0"/>
          </a:p>
          <a:p>
            <a:r>
              <a:rPr lang="ru-RU" sz="1600" dirty="0" err="1"/>
              <a:t>Эмпатия</a:t>
            </a:r>
            <a:r>
              <a:rPr lang="ru-RU" sz="1600" dirty="0"/>
              <a:t> (в социуме) – это основа для более высокого уровня управления, связанного с </a:t>
            </a:r>
            <a:r>
              <a:rPr lang="ru-RU" sz="1600" i="1" dirty="0"/>
              <a:t>целеполаганием и </a:t>
            </a:r>
            <a:r>
              <a:rPr lang="ru-RU" sz="1600" i="1" dirty="0" smtClean="0"/>
              <a:t>планированием:</a:t>
            </a:r>
            <a:br>
              <a:rPr lang="ru-RU" sz="1600" i="1" dirty="0" smtClean="0"/>
            </a:br>
            <a:r>
              <a:rPr lang="ru-RU" sz="1600" dirty="0" smtClean="0"/>
              <a:t>либо </a:t>
            </a:r>
            <a:r>
              <a:rPr lang="ru-RU" sz="1600" dirty="0"/>
              <a:t>реализовывать такой </a:t>
            </a:r>
            <a:r>
              <a:rPr lang="ru-RU" sz="1600" b="1" dirty="0"/>
              <a:t>план действий</a:t>
            </a:r>
            <a:r>
              <a:rPr lang="ru-RU" sz="1600" dirty="0"/>
              <a:t>, при котором контрагенту будет хорошо (увеличение уровня эмоционального состояния, </a:t>
            </a:r>
            <a:r>
              <a:rPr lang="ru-RU" sz="1600" dirty="0" smtClean="0"/>
              <a:t>"</a:t>
            </a:r>
            <a:r>
              <a:rPr lang="ru-RU" sz="1600" dirty="0"/>
              <a:t>поступай так, чтобы…"), либо сформировать план, не ведущий к появлению отрицательных эмоций контрагента </a:t>
            </a:r>
            <a:r>
              <a:rPr lang="ru-RU" sz="1600" dirty="0" smtClean="0"/>
              <a:t>("</a:t>
            </a:r>
            <a:r>
              <a:rPr lang="ru-RU" sz="1600" dirty="0"/>
              <a:t>не навреди").</a:t>
            </a:r>
          </a:p>
          <a:p>
            <a:pPr marL="514350" indent="-514350">
              <a:buFont typeface="+mj-lt"/>
              <a:buAutoNum type="arabicPeriod"/>
            </a:pPr>
            <a:endParaRPr lang="ru-RU" sz="1600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МКПУ-2019</a:t>
            </a: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D25081-79AF-414C-A93A-CCD14C8078AA}" type="slidenum">
              <a:rPr lang="ru-RU" smtClean="0"/>
              <a:t>18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816333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46050"/>
          </a:xfrm>
        </p:spPr>
        <p:txBody>
          <a:bodyPr>
            <a:normAutofit fontScale="90000"/>
          </a:bodyPr>
          <a:lstStyle/>
          <a:p>
            <a:r>
              <a:rPr lang="ru-RU" sz="3200" b="1" dirty="0" smtClean="0"/>
              <a:t>Неожиданный, но неизбежный вывод</a:t>
            </a:r>
            <a:endParaRPr lang="ru-RU" sz="32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433467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1600" b="1" dirty="0" smtClean="0"/>
              <a:t>Посылка</a:t>
            </a:r>
            <a:r>
              <a:rPr lang="ru-RU" sz="1600" dirty="0" smtClean="0"/>
              <a:t>: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1600" dirty="0" smtClean="0"/>
              <a:t>В </a:t>
            </a:r>
            <a:r>
              <a:rPr lang="ru-RU" sz="1600" dirty="0"/>
              <a:t>перечень механизмов, определяющих нравственное поведение, наряду с прочими, входят социальное обучение и </a:t>
            </a:r>
            <a:r>
              <a:rPr lang="ru-RU" sz="1600" b="1" dirty="0" err="1" smtClean="0"/>
              <a:t>эмпатия</a:t>
            </a:r>
            <a:endParaRPr lang="ru-RU" sz="1600" b="1" dirty="0" smtClean="0"/>
          </a:p>
          <a:p>
            <a:pPr marL="514350" indent="-514350">
              <a:buFont typeface="+mj-lt"/>
              <a:buAutoNum type="arabicPeriod"/>
            </a:pPr>
            <a:r>
              <a:rPr lang="ru-RU" sz="1600" dirty="0" smtClean="0"/>
              <a:t>Основной </a:t>
            </a:r>
            <a:r>
              <a:rPr lang="ru-RU" sz="1600" dirty="0"/>
              <a:t>мотивацией морального поведения (то, на что направлено золотое правило морали) является </a:t>
            </a:r>
            <a:r>
              <a:rPr lang="ru-RU" sz="1600" b="1" dirty="0"/>
              <a:t>максимизация эмоционального уровня контрагента</a:t>
            </a:r>
            <a:r>
              <a:rPr lang="ru-RU" sz="1600" dirty="0"/>
              <a:t>, на которого направлено воздействие индивида. </a:t>
            </a:r>
            <a:endParaRPr lang="ru-RU" sz="1600" dirty="0" smtClean="0"/>
          </a:p>
          <a:p>
            <a:pPr marL="514350" indent="-514350">
              <a:buFont typeface="+mj-lt"/>
              <a:buAutoNum type="arabicPeriod"/>
            </a:pPr>
            <a:r>
              <a:rPr lang="ru-RU" sz="1600" dirty="0" smtClean="0"/>
              <a:t>Знак </a:t>
            </a:r>
            <a:r>
              <a:rPr lang="ru-RU" sz="1600" dirty="0"/>
              <a:t>и величина эмоции непосредственно определяется существующими </a:t>
            </a:r>
            <a:r>
              <a:rPr lang="ru-RU" sz="1600" b="1" dirty="0"/>
              <a:t>потребностями</a:t>
            </a:r>
            <a:r>
              <a:rPr lang="ru-RU" sz="1600" dirty="0"/>
              <a:t> </a:t>
            </a:r>
            <a:r>
              <a:rPr lang="ru-RU" sz="1600" dirty="0" smtClean="0"/>
              <a:t>агента.</a:t>
            </a:r>
          </a:p>
          <a:p>
            <a:pPr marL="0" indent="0">
              <a:buNone/>
            </a:pPr>
            <a:r>
              <a:rPr lang="ru-RU" sz="1800" b="1" dirty="0" smtClean="0"/>
              <a:t>Вывод</a:t>
            </a:r>
            <a:r>
              <a:rPr lang="ru-RU" sz="1800" dirty="0" smtClean="0"/>
              <a:t>: действие </a:t>
            </a:r>
            <a:r>
              <a:rPr lang="ru-RU" sz="1800" dirty="0"/>
              <a:t>основного морального </a:t>
            </a:r>
            <a:r>
              <a:rPr lang="ru-RU" sz="1800" dirty="0" err="1"/>
              <a:t>регулятива</a:t>
            </a:r>
            <a:r>
              <a:rPr lang="ru-RU" sz="1800" dirty="0"/>
              <a:t> направлено на </a:t>
            </a:r>
            <a:r>
              <a:rPr lang="ru-RU" sz="1800" b="1" dirty="0" smtClean="0"/>
              <a:t>удовлетворение </a:t>
            </a:r>
            <a:r>
              <a:rPr lang="ru-RU" sz="1800" b="1" dirty="0"/>
              <a:t>потребностей индивида</a:t>
            </a:r>
            <a:r>
              <a:rPr lang="ru-RU" sz="1800" dirty="0" smtClean="0"/>
              <a:t>.</a:t>
            </a:r>
          </a:p>
          <a:p>
            <a:r>
              <a:rPr lang="ru-RU" sz="1600" dirty="0" smtClean="0"/>
              <a:t>Аналог выводов </a:t>
            </a:r>
            <a:r>
              <a:rPr lang="ru-RU" sz="1600" dirty="0"/>
              <a:t>по экспериментальным моделям проф. </a:t>
            </a:r>
            <a:r>
              <a:rPr lang="ru-RU" sz="1600" dirty="0" err="1"/>
              <a:t>Выбегалло</a:t>
            </a:r>
            <a:r>
              <a:rPr lang="ru-RU" sz="1600" dirty="0"/>
              <a:t> (модель Человека, неудовлетворённого </a:t>
            </a:r>
            <a:r>
              <a:rPr lang="ru-RU" sz="1600" dirty="0" smtClean="0"/>
              <a:t>полностью; </a:t>
            </a:r>
            <a:r>
              <a:rPr lang="ru-RU" sz="1600" dirty="0"/>
              <a:t>неудовлетворённого </a:t>
            </a:r>
            <a:r>
              <a:rPr lang="ru-RU" sz="1600" dirty="0" err="1" smtClean="0"/>
              <a:t>желудочно</a:t>
            </a:r>
            <a:r>
              <a:rPr lang="ru-RU" sz="1600" dirty="0" smtClean="0"/>
              <a:t>; полностью </a:t>
            </a:r>
            <a:r>
              <a:rPr lang="ru-RU" sz="1600" dirty="0"/>
              <a:t>удовлетворённого): </a:t>
            </a:r>
            <a:r>
              <a:rPr lang="ru-RU" sz="1600" i="1" dirty="0"/>
              <a:t>"Теперь можно было считать доказанным, что ежели человека не кормить, не поить, не лечить, то он, эта, будет, значить, несчастлив и даже, может, помрёт"</a:t>
            </a:r>
            <a:r>
              <a:rPr lang="ru-RU" sz="1600" dirty="0"/>
              <a:t> (А. и Б. Стругацкие</a:t>
            </a:r>
            <a:r>
              <a:rPr lang="ru-RU" sz="1600" dirty="0" smtClean="0"/>
              <a:t>).</a:t>
            </a:r>
            <a:endParaRPr lang="ru-RU" sz="1600" dirty="0"/>
          </a:p>
          <a:p>
            <a:r>
              <a:rPr lang="ru-RU" sz="1600" dirty="0"/>
              <a:t>Такая неизбежная вульгаризация – это результат попытки переноса сугубо технических механизмов (вплоть до адаптационных моделей) на область, принципиально плохо формализуемую – моральную философию. </a:t>
            </a:r>
            <a:endParaRPr lang="ru-RU" sz="1600" dirty="0" smtClean="0"/>
          </a:p>
          <a:p>
            <a:r>
              <a:rPr lang="ru-RU" sz="1600" dirty="0" smtClean="0"/>
              <a:t>Такое </a:t>
            </a:r>
            <a:r>
              <a:rPr lang="ru-RU" sz="1600" dirty="0"/>
              <a:t>же положение дел, как и у т.н. эволюционной </a:t>
            </a:r>
            <a:r>
              <a:rPr lang="ru-RU" sz="1600" dirty="0" smtClean="0"/>
              <a:t>этики: </a:t>
            </a:r>
            <a:r>
              <a:rPr lang="ru-RU" sz="1600" i="1" dirty="0"/>
              <a:t>"Эволюционные и этологические теории морали фактически дезавуируют (как несущественное или неинтересное с естественно-научной точки зрения) именно это достижение философии – специфическое понимание феноменов морали " </a:t>
            </a:r>
            <a:r>
              <a:rPr lang="ru-RU" sz="1600" i="1" dirty="0" smtClean="0"/>
              <a:t>(</a:t>
            </a:r>
            <a:r>
              <a:rPr lang="ru-RU" sz="1600" i="1" dirty="0" err="1" smtClean="0"/>
              <a:t>Р.Апресян</a:t>
            </a:r>
            <a:r>
              <a:rPr lang="ru-RU" sz="1600" i="1" dirty="0" smtClean="0"/>
              <a:t>)</a:t>
            </a:r>
            <a:r>
              <a:rPr lang="ru-RU" sz="1600" dirty="0" smtClean="0"/>
              <a:t>.</a:t>
            </a:r>
            <a:endParaRPr lang="ru-RU" sz="1600" dirty="0"/>
          </a:p>
          <a:p>
            <a:endParaRPr lang="ru-RU" sz="1600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ЦДУ, 13.03.2019</a:t>
            </a: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D25081-79AF-414C-A93A-CCD14C8078AA}" type="slidenum">
              <a:rPr lang="ru-RU" smtClean="0"/>
              <a:t>19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227842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>
            <a:normAutofit/>
          </a:bodyPr>
          <a:lstStyle/>
          <a:p>
            <a:r>
              <a:rPr lang="ru-RU" sz="2800" b="1" dirty="0" smtClean="0"/>
              <a:t>О терминологии</a:t>
            </a:r>
            <a:endParaRPr lang="ru-RU" sz="28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54461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1600" b="1" dirty="0" smtClean="0"/>
              <a:t>Три </a:t>
            </a:r>
            <a:r>
              <a:rPr lang="ru-RU" sz="1600" b="1" dirty="0"/>
              <a:t>взгляда на ИИ:</a:t>
            </a:r>
            <a:endParaRPr lang="ru-RU" sz="1600" dirty="0"/>
          </a:p>
          <a:p>
            <a:pPr lvl="0"/>
            <a:r>
              <a:rPr lang="ru-RU" sz="1600" dirty="0"/>
              <a:t>ИИ, как область исследований</a:t>
            </a:r>
          </a:p>
          <a:p>
            <a:pPr lvl="0"/>
            <a:r>
              <a:rPr lang="ru-RU" sz="1600" dirty="0"/>
              <a:t>ИИ в метафорическом смысле</a:t>
            </a:r>
          </a:p>
          <a:p>
            <a:pPr lvl="0"/>
            <a:r>
              <a:rPr lang="ru-RU" sz="1600" dirty="0"/>
              <a:t>ИИ как усилитель творческих способностей человека</a:t>
            </a:r>
          </a:p>
          <a:p>
            <a:pPr marL="0" indent="0">
              <a:buNone/>
            </a:pPr>
            <a:r>
              <a:rPr lang="ru-RU" sz="1600" dirty="0"/>
              <a:t> </a:t>
            </a:r>
          </a:p>
          <a:p>
            <a:pPr marL="0" indent="0">
              <a:buNone/>
            </a:pPr>
            <a:r>
              <a:rPr lang="ru-RU" sz="1600" b="1" i="1" dirty="0"/>
              <a:t>1. ИИ, как область информатики</a:t>
            </a:r>
          </a:p>
          <a:p>
            <a:pPr marL="0" indent="0">
              <a:buNone/>
            </a:pPr>
            <a:r>
              <a:rPr lang="ru-RU" sz="1600" dirty="0"/>
              <a:t>Определяется то, что чем занимаются </a:t>
            </a:r>
            <a:r>
              <a:rPr lang="ru-RU" sz="1600" dirty="0" smtClean="0"/>
              <a:t>исследователи (</a:t>
            </a:r>
            <a:r>
              <a:rPr lang="ru-RU" sz="1600" i="1" dirty="0" smtClean="0"/>
              <a:t>“</a:t>
            </a:r>
            <a:r>
              <a:rPr lang="ru-RU" sz="1600" i="1" dirty="0"/>
              <a:t>ИИ -  это то, чем занимаются специалисты в области ИИ”</a:t>
            </a:r>
            <a:r>
              <a:rPr lang="ru-RU" sz="1600" dirty="0"/>
              <a:t>)</a:t>
            </a:r>
          </a:p>
          <a:p>
            <a:pPr marL="0" indent="0">
              <a:buNone/>
            </a:pPr>
            <a:r>
              <a:rPr lang="ru-RU" sz="1600" dirty="0"/>
              <a:t> </a:t>
            </a:r>
          </a:p>
          <a:p>
            <a:pPr marL="0" indent="0">
              <a:buNone/>
            </a:pPr>
            <a:r>
              <a:rPr lang="ru-RU" sz="1600" dirty="0"/>
              <a:t>ИИ – область информатики, занимающаяся решением двух классов задач:</a:t>
            </a:r>
          </a:p>
          <a:p>
            <a:pPr marL="0" indent="0">
              <a:buNone/>
            </a:pPr>
            <a:r>
              <a:rPr lang="ru-RU" sz="1600" dirty="0"/>
              <a:t>1) </a:t>
            </a:r>
            <a:r>
              <a:rPr lang="ru-RU" sz="1600" dirty="0" err="1"/>
              <a:t>Слабоформализуемые</a:t>
            </a:r>
            <a:r>
              <a:rPr lang="ru-RU" sz="1600" dirty="0"/>
              <a:t> задачи.</a:t>
            </a:r>
          </a:p>
          <a:p>
            <a:pPr marL="0" indent="0">
              <a:buNone/>
            </a:pPr>
            <a:r>
              <a:rPr lang="ru-RU" sz="1600" dirty="0"/>
              <a:t>2) Задачи, для которых не известен эффективный алгоритм решения.</a:t>
            </a:r>
          </a:p>
          <a:p>
            <a:pPr marL="0" indent="0">
              <a:buNone/>
            </a:pPr>
            <a:r>
              <a:rPr lang="ru-RU" sz="1600" b="1" dirty="0"/>
              <a:t> </a:t>
            </a:r>
            <a:endParaRPr lang="ru-RU" sz="1600" dirty="0"/>
          </a:p>
          <a:p>
            <a:pPr marL="0" indent="0">
              <a:buNone/>
            </a:pPr>
            <a:r>
              <a:rPr lang="ru-RU" sz="1600" b="1" dirty="0"/>
              <a:t>Базовые направления ИИ по Г.С. Поспелову:</a:t>
            </a:r>
            <a:endParaRPr lang="ru-RU" sz="1600" dirty="0"/>
          </a:p>
          <a:p>
            <a:pPr marL="0" indent="0">
              <a:buNone/>
            </a:pPr>
            <a:r>
              <a:rPr lang="en-US" sz="1600" i="1" dirty="0"/>
              <a:t>A </a:t>
            </a:r>
            <a:r>
              <a:rPr lang="ru-RU" sz="1600" dirty="0"/>
              <a:t>- моделирование на ЭВМ отдельных творческих процессов</a:t>
            </a:r>
          </a:p>
          <a:p>
            <a:pPr marL="0" indent="0">
              <a:buNone/>
            </a:pPr>
            <a:r>
              <a:rPr lang="en-US" sz="1600" i="1" dirty="0"/>
              <a:t>B</a:t>
            </a:r>
            <a:r>
              <a:rPr lang="ru-RU" sz="1600" dirty="0"/>
              <a:t> - внешняя интеллектуализация ЭВМ</a:t>
            </a:r>
          </a:p>
          <a:p>
            <a:pPr marL="0" indent="0">
              <a:buNone/>
            </a:pPr>
            <a:r>
              <a:rPr lang="en-US" sz="1600" i="1" dirty="0"/>
              <a:t>C</a:t>
            </a:r>
            <a:r>
              <a:rPr lang="ru-RU" sz="1600" dirty="0"/>
              <a:t> - внутренняя интеллектуализация ЭВМ</a:t>
            </a:r>
          </a:p>
          <a:p>
            <a:pPr marL="0" indent="0">
              <a:buNone/>
            </a:pPr>
            <a:r>
              <a:rPr lang="en-US" sz="1600" i="1" dirty="0"/>
              <a:t>D </a:t>
            </a:r>
            <a:r>
              <a:rPr lang="ru-RU" sz="1600" dirty="0"/>
              <a:t>- </a:t>
            </a:r>
            <a:r>
              <a:rPr lang="ru-RU" sz="1600" b="1" dirty="0"/>
              <a:t>целенаправленное поведение роботов</a:t>
            </a:r>
            <a:r>
              <a:rPr lang="ru-RU" sz="1600" dirty="0"/>
              <a:t> (создание интеллектуальных роботов, способных автономно совершать операции по достижению целей, поставленных человеком).</a:t>
            </a:r>
          </a:p>
          <a:p>
            <a:pPr marL="0" indent="0">
              <a:buNone/>
            </a:pPr>
            <a:r>
              <a:rPr lang="ru-RU" sz="1600" dirty="0"/>
              <a:t> </a:t>
            </a:r>
          </a:p>
          <a:p>
            <a:endParaRPr lang="ru-RU" sz="1600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Этические проблемы ИИ, 01.10.2019</a:t>
            </a: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52D8A-DE76-4FD7-BFF3-69E2BA5247BC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219489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/>
          </a:bodyPr>
          <a:lstStyle/>
          <a:p>
            <a:r>
              <a:rPr lang="ru-RU" sz="2800" b="1" dirty="0" smtClean="0"/>
              <a:t>ИИ в метафорическом смысле</a:t>
            </a:r>
            <a:endParaRPr lang="ru-RU" sz="28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836712"/>
            <a:ext cx="8229600" cy="136815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800" dirty="0"/>
              <a:t>ИИ – синоним искусственного разума, некое воплощение всего того, что присуще человеку.</a:t>
            </a:r>
          </a:p>
          <a:p>
            <a:pPr marL="0" indent="0">
              <a:buNone/>
            </a:pPr>
            <a:r>
              <a:rPr lang="ru-RU" sz="2000" dirty="0" smtClean="0"/>
              <a:t>Пример </a:t>
            </a:r>
            <a:r>
              <a:rPr lang="ru-RU" sz="2000" dirty="0"/>
              <a:t>рассуждений с позиции антропоморфной метафоричности:</a:t>
            </a:r>
          </a:p>
          <a:p>
            <a:endParaRPr lang="ru-RU" sz="2400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Этические проблемы ИИ, 01.10.2019</a:t>
            </a: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52D8A-DE76-4FD7-BFF3-69E2BA5247BC}" type="slidenum">
              <a:rPr lang="ru-RU" smtClean="0"/>
              <a:t>3</a:t>
            </a:fld>
            <a:endParaRPr lang="ru-RU"/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86445256"/>
              </p:ext>
            </p:extLst>
          </p:nvPr>
        </p:nvGraphicFramePr>
        <p:xfrm>
          <a:off x="395536" y="2276872"/>
          <a:ext cx="8208912" cy="356616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84961"/>
                <a:gridCol w="2897049"/>
                <a:gridCol w="4826902"/>
              </a:tblGrid>
              <a:tr h="102611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 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Свойства интеллектуальной личности. Кто-то считается интеллектуальным, если он: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Механизм ИИ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4203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1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</a:rPr>
                        <a:t>Много знает</a:t>
                      </a:r>
                      <a:endParaRPr lang="ru-RU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</a:rPr>
                        <a:t>Работа с базами знаний</a:t>
                      </a:r>
                      <a:endParaRPr lang="ru-RU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02611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2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</a:rPr>
                        <a:t>Умеет рассуждать</a:t>
                      </a:r>
                      <a:endParaRPr lang="ru-RU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</a:rPr>
                        <a:t>Реализация различного рода познавательных процедур: дедукция, индукция, абдукция, аналогия и пр.</a:t>
                      </a:r>
                      <a:endParaRPr lang="ru-RU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4203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3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</a:rPr>
                        <a:t>Сообразителен</a:t>
                      </a:r>
                      <a:endParaRPr lang="ru-RU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</a:rPr>
                        <a:t>Механизмы эвристического поиска</a:t>
                      </a:r>
                      <a:endParaRPr lang="ru-RU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9" name="Прямоугольник 8"/>
          <p:cNvSpPr/>
          <p:nvPr/>
        </p:nvSpPr>
        <p:spPr>
          <a:xfrm>
            <a:off x="395536" y="5877272"/>
            <a:ext cx="806489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/>
              <a:t>=</a:t>
            </a:r>
            <a:r>
              <a:rPr lang="en-US" sz="2400" dirty="0" smtClean="0"/>
              <a:t>&gt; </a:t>
            </a:r>
            <a:r>
              <a:rPr lang="ru-RU" sz="2400" dirty="0" smtClean="0"/>
              <a:t>ИИ </a:t>
            </a:r>
            <a:r>
              <a:rPr lang="ru-RU" sz="2400" dirty="0"/>
              <a:t>– это система, </a:t>
            </a:r>
            <a:r>
              <a:rPr lang="ru-RU" sz="2400" b="1" dirty="0"/>
              <a:t>имитирующая</a:t>
            </a:r>
            <a:r>
              <a:rPr lang="ru-RU" sz="2400" dirty="0"/>
              <a:t> таковые свойства</a:t>
            </a:r>
          </a:p>
        </p:txBody>
      </p:sp>
    </p:spTree>
    <p:extLst>
      <p:ext uri="{BB962C8B-B14F-4D97-AF65-F5344CB8AC3E}">
        <p14:creationId xmlns:p14="http://schemas.microsoft.com/office/powerpoint/2010/main" val="17561372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rmAutofit/>
          </a:bodyPr>
          <a:lstStyle/>
          <a:p>
            <a:r>
              <a:rPr lang="ru-RU" sz="2800" b="1" dirty="0" smtClean="0"/>
              <a:t>Не надо путать:</a:t>
            </a:r>
            <a:endParaRPr lang="ru-RU" sz="28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145435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ru-RU" dirty="0" smtClean="0"/>
              <a:t>ИИ ≠ машинное обучение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smtClean="0"/>
              <a:t>ИИ</a:t>
            </a:r>
            <a:r>
              <a:rPr lang="ru-RU" dirty="0"/>
              <a:t> ≠ </a:t>
            </a:r>
            <a:r>
              <a:rPr lang="ru-RU" dirty="0" smtClean="0"/>
              <a:t>нейронные сети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smtClean="0"/>
              <a:t>Понятие сильного/слабого ИИ (Джон </a:t>
            </a:r>
            <a:r>
              <a:rPr lang="ru-RU" dirty="0" err="1" smtClean="0"/>
              <a:t>Сёрл</a:t>
            </a:r>
            <a:r>
              <a:rPr lang="en-US" dirty="0" smtClean="0"/>
              <a:t>, 1980</a:t>
            </a:r>
            <a:r>
              <a:rPr lang="ru-RU" dirty="0" smtClean="0"/>
              <a:t>) спекулятивно и бессодержательно</a:t>
            </a:r>
            <a:r>
              <a:rPr lang="en-US" dirty="0"/>
              <a:t> </a:t>
            </a:r>
            <a:r>
              <a:rPr lang="en-US" dirty="0" smtClean="0"/>
              <a:t>(Ray Kurzweil</a:t>
            </a:r>
            <a:r>
              <a:rPr lang="en-US" dirty="0"/>
              <a:t>, The Singularity is </a:t>
            </a:r>
            <a:r>
              <a:rPr lang="en-US" dirty="0" smtClean="0"/>
              <a:t>Near, 2005</a:t>
            </a:r>
            <a:r>
              <a:rPr lang="en-US" dirty="0"/>
              <a:t>: Strong AI as "machine intelligence with the full range of human </a:t>
            </a:r>
            <a:r>
              <a:rPr lang="en-US" dirty="0" smtClean="0"/>
              <a:t>intelligence").</a:t>
            </a:r>
            <a:endParaRPr lang="ru-RU" dirty="0" smtClean="0"/>
          </a:p>
          <a:p>
            <a:pPr marL="514350" indent="-514350">
              <a:buFont typeface="+mj-lt"/>
              <a:buAutoNum type="arabicPeriod"/>
            </a:pPr>
            <a:endParaRPr lang="ru-RU" dirty="0"/>
          </a:p>
          <a:p>
            <a:pPr marL="0" indent="0">
              <a:buNone/>
            </a:pPr>
            <a:r>
              <a:rPr lang="ru-RU" i="1" dirty="0" smtClean="0"/>
              <a:t>«Технологии есть, а науки нет», </a:t>
            </a:r>
            <a:r>
              <a:rPr lang="ru-RU" i="1" dirty="0" err="1" smtClean="0"/>
              <a:t>В.К.Финн</a:t>
            </a:r>
            <a:endParaRPr lang="ru-RU" i="1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Этические проблемы ИИ, 01.10.2019</a:t>
            </a: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52D8A-DE76-4FD7-BFF3-69E2BA5247BC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249772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/>
          </a:bodyPr>
          <a:lstStyle/>
          <a:p>
            <a:r>
              <a:rPr lang="ru-RU" sz="3200" b="1" dirty="0" smtClean="0"/>
              <a:t>Этические вопросы в науке</a:t>
            </a:r>
            <a:endParaRPr lang="ru-RU" sz="32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217443"/>
          </a:xfrm>
        </p:spPr>
        <p:txBody>
          <a:bodyPr>
            <a:normAutofit fontScale="92500" lnSpcReduction="20000"/>
          </a:bodyPr>
          <a:lstStyle/>
          <a:p>
            <a:r>
              <a:rPr lang="ru-RU" dirty="0" smtClean="0"/>
              <a:t>Опасности, «вызовы» современного высокотехнологического мира</a:t>
            </a:r>
          </a:p>
          <a:p>
            <a:pPr lvl="1"/>
            <a:r>
              <a:rPr lang="ru-RU" dirty="0" smtClean="0"/>
              <a:t>Этика </a:t>
            </a:r>
            <a:r>
              <a:rPr lang="ru-RU" dirty="0" err="1" smtClean="0"/>
              <a:t>нанотехнологий</a:t>
            </a:r>
            <a:endParaRPr lang="ru-RU" dirty="0" smtClean="0"/>
          </a:p>
          <a:p>
            <a:pPr lvl="1"/>
            <a:r>
              <a:rPr lang="ru-RU" dirty="0" smtClean="0"/>
              <a:t>Этические проблемы </a:t>
            </a:r>
            <a:r>
              <a:rPr lang="ru-RU" dirty="0"/>
              <a:t>генных </a:t>
            </a:r>
            <a:r>
              <a:rPr lang="ru-RU" dirty="0" smtClean="0"/>
              <a:t>технологий</a:t>
            </a:r>
          </a:p>
          <a:p>
            <a:pPr lvl="1"/>
            <a:r>
              <a:rPr lang="ru-RU" dirty="0" smtClean="0"/>
              <a:t>Этика больших данных …</a:t>
            </a:r>
          </a:p>
          <a:p>
            <a:r>
              <a:rPr lang="ru-RU" dirty="0" smtClean="0"/>
              <a:t>Декларации </a:t>
            </a:r>
            <a:r>
              <a:rPr lang="ru-RU" dirty="0"/>
              <a:t>этических принципов научной </a:t>
            </a:r>
            <a:r>
              <a:rPr lang="ru-RU" dirty="0" smtClean="0"/>
              <a:t>деятельности: </a:t>
            </a:r>
          </a:p>
          <a:p>
            <a:pPr marL="457200" lvl="1" indent="0">
              <a:buNone/>
            </a:pPr>
            <a:r>
              <a:rPr lang="ru-RU" dirty="0" smtClean="0"/>
              <a:t>оценка </a:t>
            </a:r>
            <a:r>
              <a:rPr lang="ru-RU" dirty="0"/>
              <a:t>социальных и гуманитарных рисков научно-технических разработок и тех благ, которые они могут принести человеку и обществу. </a:t>
            </a:r>
            <a:endParaRPr lang="ru-RU" dirty="0" smtClean="0"/>
          </a:p>
          <a:p>
            <a:r>
              <a:rPr lang="ru-RU" dirty="0" smtClean="0"/>
              <a:t>Этика робототехники (</a:t>
            </a:r>
            <a:r>
              <a:rPr lang="en-US" dirty="0" smtClean="0"/>
              <a:t>UNESCO</a:t>
            </a:r>
            <a:r>
              <a:rPr lang="ru-RU" dirty="0" smtClean="0"/>
              <a:t>,</a:t>
            </a:r>
            <a:r>
              <a:rPr lang="en-US" dirty="0" smtClean="0"/>
              <a:t> 2017. </a:t>
            </a:r>
            <a:r>
              <a:rPr lang="en-US" dirty="0"/>
              <a:t>REPORT OF COMEST ON ROBOTICS </a:t>
            </a:r>
            <a:r>
              <a:rPr lang="en-US" dirty="0" smtClean="0"/>
              <a:t>ETHICS</a:t>
            </a:r>
            <a:r>
              <a:rPr lang="ru-RU" dirty="0" smtClean="0"/>
              <a:t>)</a:t>
            </a:r>
          </a:p>
          <a:p>
            <a:r>
              <a:rPr lang="ru-RU" b="1" dirty="0" smtClean="0"/>
              <a:t>Этические проблемы ИИ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52D8A-DE76-4FD7-BFF3-69E2BA5247BC}" type="slidenum">
              <a:rPr lang="ru-RU" smtClean="0"/>
              <a:t>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Этические проблемы ИИ, 01.10.2019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735301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/>
          </a:bodyPr>
          <a:lstStyle/>
          <a:p>
            <a:r>
              <a:rPr lang="ru-RU" sz="3200" b="1" dirty="0" smtClean="0"/>
              <a:t>Этические проблемы в ИИ</a:t>
            </a:r>
            <a:endParaRPr lang="ru-RU" sz="32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14543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 smtClean="0"/>
              <a:t>Опасность «думающих машин»</a:t>
            </a:r>
          </a:p>
          <a:p>
            <a:r>
              <a:rPr lang="en-US" dirty="0"/>
              <a:t>Turing, A</a:t>
            </a:r>
            <a:r>
              <a:rPr lang="en-US" dirty="0" smtClean="0"/>
              <a:t>.</a:t>
            </a:r>
            <a:r>
              <a:rPr lang="ru-RU" dirty="0" smtClean="0"/>
              <a:t>,</a:t>
            </a:r>
            <a:r>
              <a:rPr lang="en-US" dirty="0" smtClean="0"/>
              <a:t> 1950. </a:t>
            </a:r>
            <a:r>
              <a:rPr lang="en-US" dirty="0"/>
              <a:t>Computing machinery and </a:t>
            </a:r>
            <a:r>
              <a:rPr lang="en-US" dirty="0" err="1"/>
              <a:t>Intellicence</a:t>
            </a:r>
            <a:r>
              <a:rPr lang="en-US" dirty="0" smtClean="0"/>
              <a:t>.</a:t>
            </a:r>
            <a:r>
              <a:rPr lang="ru-RU" dirty="0" smtClean="0"/>
              <a:t> Машинные ошибки</a:t>
            </a:r>
          </a:p>
          <a:p>
            <a:r>
              <a:rPr lang="en-US" dirty="0"/>
              <a:t>Wiener, </a:t>
            </a:r>
            <a:r>
              <a:rPr lang="en-US" dirty="0" smtClean="0"/>
              <a:t>N.</a:t>
            </a:r>
            <a:r>
              <a:rPr lang="ru-RU" dirty="0" smtClean="0"/>
              <a:t>, </a:t>
            </a:r>
            <a:r>
              <a:rPr lang="en-US" dirty="0" smtClean="0"/>
              <a:t>1960. </a:t>
            </a:r>
            <a:r>
              <a:rPr lang="en-US" dirty="0"/>
              <a:t>Some Moral and Technical Consequences of </a:t>
            </a:r>
            <a:r>
              <a:rPr lang="en-US" dirty="0" smtClean="0"/>
              <a:t>Automation</a:t>
            </a:r>
            <a:r>
              <a:rPr lang="ru-RU" dirty="0" smtClean="0"/>
              <a:t>. Опасность для человека и этические проблемы</a:t>
            </a:r>
          </a:p>
          <a:p>
            <a:r>
              <a:rPr lang="en-US" dirty="0" err="1"/>
              <a:t>Bostrom</a:t>
            </a:r>
            <a:r>
              <a:rPr lang="en-US" dirty="0"/>
              <a:t>, N., </a:t>
            </a:r>
            <a:r>
              <a:rPr lang="en-US" dirty="0" err="1" smtClean="0"/>
              <a:t>Yudkowsky</a:t>
            </a:r>
            <a:r>
              <a:rPr lang="en-US" dirty="0"/>
              <a:t>, E</a:t>
            </a:r>
            <a:r>
              <a:rPr lang="en-US" dirty="0" smtClean="0"/>
              <a:t>.</a:t>
            </a:r>
            <a:r>
              <a:rPr lang="ru-RU" dirty="0" smtClean="0"/>
              <a:t>, </a:t>
            </a:r>
            <a:r>
              <a:rPr lang="en-US" dirty="0" smtClean="0"/>
              <a:t>2011. </a:t>
            </a:r>
            <a:r>
              <a:rPr lang="en-US" dirty="0"/>
              <a:t>The Ethics of Artificial </a:t>
            </a:r>
            <a:r>
              <a:rPr lang="en-US" dirty="0" smtClean="0"/>
              <a:t>Intelligence</a:t>
            </a:r>
            <a:r>
              <a:rPr lang="ru-RU" dirty="0" smtClean="0"/>
              <a:t>. Негативные сценарии возможного развития ИИ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52D8A-DE76-4FD7-BFF3-69E2BA5247BC}" type="slidenum">
              <a:rPr lang="ru-RU" smtClean="0"/>
              <a:t>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Этические проблемы ИИ, 01.10.2019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194173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>
            <a:noAutofit/>
          </a:bodyPr>
          <a:lstStyle/>
          <a:p>
            <a:r>
              <a:rPr lang="ru-RU" sz="3200" b="1" dirty="0" smtClean="0"/>
              <a:t>О чем обычно идет речь</a:t>
            </a:r>
            <a:endParaRPr lang="ru-RU" sz="32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980728"/>
            <a:ext cx="5472608" cy="504056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400" dirty="0" smtClean="0"/>
              <a:t>Этические проблемы ИИ:</a:t>
            </a:r>
          </a:p>
          <a:p>
            <a:r>
              <a:rPr lang="ru-RU" sz="2400" dirty="0" smtClean="0"/>
              <a:t>Опасность для человечества</a:t>
            </a:r>
          </a:p>
          <a:p>
            <a:r>
              <a:rPr lang="ru-RU" sz="2400" dirty="0" smtClean="0"/>
              <a:t>Социальные и правовые проблемы</a:t>
            </a:r>
          </a:p>
          <a:p>
            <a:r>
              <a:rPr lang="ru-RU" sz="2400" dirty="0" smtClean="0"/>
              <a:t>Этические аспекты применения систем ИИ</a:t>
            </a:r>
          </a:p>
          <a:p>
            <a:r>
              <a:rPr lang="ru-RU" sz="2400" dirty="0" smtClean="0"/>
              <a:t>Этика самих специалистов в области ИИ</a:t>
            </a:r>
            <a:endParaRPr lang="en-US" sz="2400" dirty="0" smtClean="0"/>
          </a:p>
          <a:p>
            <a:r>
              <a:rPr lang="ru-RU" sz="2400" dirty="0" smtClean="0"/>
              <a:t>…</a:t>
            </a:r>
          </a:p>
          <a:p>
            <a:pPr marL="0" indent="0">
              <a:buNone/>
            </a:pPr>
            <a:r>
              <a:rPr lang="ru-RU" sz="2400" dirty="0" smtClean="0"/>
              <a:t>При этом:</a:t>
            </a:r>
          </a:p>
          <a:p>
            <a:pPr marL="0" indent="0">
              <a:buNone/>
            </a:pPr>
            <a:r>
              <a:rPr lang="ru-RU" sz="2400" dirty="0" smtClean="0">
                <a:solidFill>
                  <a:srgbClr val="FF0000"/>
                </a:solidFill>
              </a:rPr>
              <a:t>Грядущая неизбежная стандартизация систем ИИ (</a:t>
            </a:r>
            <a:r>
              <a:rPr lang="en-US" sz="2400" dirty="0" smtClean="0">
                <a:solidFill>
                  <a:srgbClr val="FF0000"/>
                </a:solidFill>
              </a:rPr>
              <a:t>IEEE)</a:t>
            </a:r>
            <a:r>
              <a:rPr lang="ru-RU" sz="2400" dirty="0" smtClean="0">
                <a:solidFill>
                  <a:srgbClr val="FF0000"/>
                </a:solidFill>
              </a:rPr>
              <a:t> =</a:t>
            </a:r>
            <a:r>
              <a:rPr lang="en-US" sz="2400" dirty="0" smtClean="0">
                <a:solidFill>
                  <a:srgbClr val="FF0000"/>
                </a:solidFill>
              </a:rPr>
              <a:t>&gt;???</a:t>
            </a:r>
            <a:endParaRPr lang="ru-RU" sz="2400" dirty="0">
              <a:solidFill>
                <a:srgbClr val="FF0000"/>
              </a:solidFill>
            </a:endParaRPr>
          </a:p>
        </p:txBody>
      </p:sp>
      <p:pic>
        <p:nvPicPr>
          <p:cNvPr id="1026" name="Picture 2" descr="Image result for moral machine тесты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309" t="5585" r="17639" b="4941"/>
          <a:stretch/>
        </p:blipFill>
        <p:spPr bwMode="auto">
          <a:xfrm>
            <a:off x="5868144" y="836712"/>
            <a:ext cx="3001543" cy="20641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Объект 2"/>
          <p:cNvSpPr txBox="1">
            <a:spLocks/>
          </p:cNvSpPr>
          <p:nvPr/>
        </p:nvSpPr>
        <p:spPr>
          <a:xfrm>
            <a:off x="5580112" y="2956333"/>
            <a:ext cx="3384376" cy="2128851"/>
          </a:xfrm>
          <a:prstGeom prst="rect">
            <a:avLst/>
          </a:prstGeom>
        </p:spPr>
        <p:txBody>
          <a:bodyPr vert="horz" lIns="91440" tIns="45720" rIns="91440" bIns="45720" rtlCol="0">
            <a:normAutofit fontScale="7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900" dirty="0" smtClean="0">
                <a:hlinkClick r:id="rId3"/>
              </a:rPr>
              <a:t>http://moralmachine.mit.edu/</a:t>
            </a:r>
            <a:endParaRPr lang="en-US" sz="2900" dirty="0" smtClean="0"/>
          </a:p>
          <a:p>
            <a:pPr marL="0" indent="0">
              <a:buNone/>
            </a:pP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«Проблема вагонетки»: сделать выбор: разбить автомобиль, убив пассажиров, или задавить прохожих на переходе.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52D8A-DE76-4FD7-BFF3-69E2BA5247BC}" type="slidenum">
              <a:rPr lang="ru-RU" smtClean="0"/>
              <a:t>7</a:t>
            </a:fld>
            <a:endParaRPr lang="ru-RU"/>
          </a:p>
        </p:txBody>
      </p:sp>
      <p:sp>
        <p:nvSpPr>
          <p:cNvPr id="6" name="AutoShape 2" descr="Картинки по запросу знак качества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1028" name="Picture 4" descr="Картинки по запросу знак качества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806" y="5085184"/>
            <a:ext cx="527993" cy="5279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Картинки по запросу знак качества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34041" y="5373216"/>
            <a:ext cx="960041" cy="7008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Картинки по запросу стандартизация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4167" y="5085184"/>
            <a:ext cx="781161" cy="7241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Картинки по запросу стандартизация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3688" y="5583642"/>
            <a:ext cx="3168352" cy="9505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Нижний колонтитул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Этические проблемы ИИ, 01.10.2019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890588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/>
          </a:bodyPr>
          <a:lstStyle/>
          <a:p>
            <a:r>
              <a:rPr lang="ru-RU" sz="3200" b="1" dirty="0" smtClean="0"/>
              <a:t>Новая постановка задачи</a:t>
            </a:r>
            <a:endParaRPr lang="ru-RU" sz="32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30309" y="1556792"/>
            <a:ext cx="8229600" cy="2592288"/>
          </a:xfrm>
        </p:spPr>
        <p:txBody>
          <a:bodyPr/>
          <a:lstStyle/>
          <a:p>
            <a:pPr marL="0" indent="0">
              <a:buNone/>
            </a:pPr>
            <a:r>
              <a:rPr lang="ru-RU" b="1" dirty="0" smtClean="0"/>
              <a:t>Стандартизация</a:t>
            </a:r>
            <a:r>
              <a:rPr lang="ru-RU" dirty="0" smtClean="0"/>
              <a:t> </a:t>
            </a:r>
            <a:r>
              <a:rPr lang="en-US" dirty="0" smtClean="0"/>
              <a:t>=&gt;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Ответ на вопрос</a:t>
            </a:r>
            <a:r>
              <a:rPr lang="en-US" dirty="0" smtClean="0"/>
              <a:t>:</a:t>
            </a:r>
            <a:r>
              <a:rPr lang="ru-RU" dirty="0" smtClean="0"/>
              <a:t> </a:t>
            </a:r>
            <a:r>
              <a:rPr lang="ru-RU" i="1" dirty="0" smtClean="0"/>
              <a:t>насколько соответствует система ИИ этическим нормам</a:t>
            </a:r>
            <a:endParaRPr lang="en-US" i="1" dirty="0" smtClean="0"/>
          </a:p>
          <a:p>
            <a:pPr marL="0" indent="0">
              <a:buNone/>
            </a:pPr>
            <a:r>
              <a:rPr lang="en-US" b="1" dirty="0"/>
              <a:t>IEEE: Ethically </a:t>
            </a:r>
            <a:r>
              <a:rPr lang="en-US" b="1" dirty="0" err="1"/>
              <a:t>Alligned</a:t>
            </a:r>
            <a:r>
              <a:rPr lang="en-US" b="1" dirty="0"/>
              <a:t> </a:t>
            </a:r>
            <a:r>
              <a:rPr lang="en-US" b="1" dirty="0" smtClean="0"/>
              <a:t>Design</a:t>
            </a:r>
            <a:endParaRPr lang="ru-RU" b="1" dirty="0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52D8A-DE76-4FD7-BFF3-69E2BA5247BC}" type="slidenum">
              <a:rPr lang="ru-RU" smtClean="0"/>
              <a:t>8</a:t>
            </a:fld>
            <a:endParaRPr lang="ru-RU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2120" y="3212976"/>
            <a:ext cx="2671077" cy="33569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330309" y="4101172"/>
            <a:ext cx="5321811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 smtClean="0"/>
              <a:t>Стандарты </a:t>
            </a:r>
            <a:r>
              <a:rPr lang="en-US" sz="2000" dirty="0" smtClean="0"/>
              <a:t>IEEE</a:t>
            </a:r>
            <a:r>
              <a:rPr lang="ru-RU" sz="2000" dirty="0" smtClean="0"/>
              <a:t>, основанные на</a:t>
            </a:r>
            <a:r>
              <a:rPr lang="en-US" sz="2000" dirty="0" smtClean="0"/>
              <a:t> </a:t>
            </a:r>
            <a:r>
              <a:rPr lang="en-US" sz="2000" i="1" dirty="0" smtClean="0"/>
              <a:t>Ethically </a:t>
            </a:r>
            <a:r>
              <a:rPr lang="en-US" sz="2000" i="1" dirty="0"/>
              <a:t>Aligned </a:t>
            </a:r>
            <a:r>
              <a:rPr lang="en-US" sz="2000" i="1" dirty="0" smtClean="0"/>
              <a:t>Design</a:t>
            </a:r>
            <a:endParaRPr lang="en-US" sz="2000" dirty="0"/>
          </a:p>
          <a:p>
            <a:pPr marL="285750" indent="-285750">
              <a:buFont typeface="Arial" pitchFamily="34" charset="0"/>
              <a:buChar char="•"/>
            </a:pPr>
            <a:r>
              <a:rPr lang="en-US" sz="2000" dirty="0" smtClean="0"/>
              <a:t>IEEE </a:t>
            </a:r>
            <a:r>
              <a:rPr lang="en-US" sz="2000" dirty="0"/>
              <a:t>P7000</a:t>
            </a:r>
            <a:r>
              <a:rPr lang="en-US" sz="2000" dirty="0" smtClean="0"/>
              <a:t>™ – </a:t>
            </a:r>
            <a:r>
              <a:rPr lang="en-US" sz="2000" i="1" dirty="0"/>
              <a:t>Model Process for Addressing Ethical </a:t>
            </a:r>
            <a:r>
              <a:rPr lang="en-US" sz="2000" i="1" dirty="0" smtClean="0"/>
              <a:t>Concerns During </a:t>
            </a:r>
            <a:r>
              <a:rPr lang="en-US" sz="2000" i="1" dirty="0"/>
              <a:t>System </a:t>
            </a:r>
            <a:r>
              <a:rPr lang="en-US" sz="2000" i="1" dirty="0" smtClean="0"/>
              <a:t>Design</a:t>
            </a:r>
            <a:endParaRPr lang="en-US" sz="2000" dirty="0"/>
          </a:p>
          <a:p>
            <a:pPr marL="285750" indent="-285750">
              <a:buFont typeface="Arial" pitchFamily="34" charset="0"/>
              <a:buChar char="•"/>
            </a:pPr>
            <a:r>
              <a:rPr lang="en-US" sz="2000" dirty="0"/>
              <a:t>IEEE P7001TM – Transparency of </a:t>
            </a:r>
            <a:r>
              <a:rPr lang="en-US" sz="2000" dirty="0" smtClean="0"/>
              <a:t>Autonomous Systems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2000" dirty="0" smtClean="0"/>
              <a:t>IEEE </a:t>
            </a:r>
            <a:r>
              <a:rPr lang="en-US" sz="2000" dirty="0"/>
              <a:t>P7002TM – Data </a:t>
            </a:r>
            <a:r>
              <a:rPr lang="en-US" sz="2000" dirty="0" smtClean="0"/>
              <a:t>Privacy Process</a:t>
            </a:r>
            <a:endParaRPr lang="ru-RU" sz="2000" dirty="0"/>
          </a:p>
        </p:txBody>
      </p:sp>
      <p:pic>
        <p:nvPicPr>
          <p:cNvPr id="7" name="Picture 2" descr="Картинки по запросу сертификация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99991" y="1124744"/>
            <a:ext cx="1608113" cy="11486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Этические проблемы ИИ, 01.10.2019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617596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/>
          </a:bodyPr>
          <a:lstStyle/>
          <a:p>
            <a:r>
              <a:rPr lang="ru-RU" sz="3200" b="1" dirty="0" smtClean="0"/>
              <a:t>Понимание проблемы этики и ИИ</a:t>
            </a:r>
            <a:endParaRPr lang="ru-RU" sz="32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124744"/>
            <a:ext cx="8229600" cy="4525963"/>
          </a:xfrm>
        </p:spPr>
        <p:txBody>
          <a:bodyPr/>
          <a:lstStyle/>
          <a:p>
            <a:pPr marL="0" indent="0">
              <a:buNone/>
            </a:pPr>
            <a:r>
              <a:rPr lang="ru-RU" dirty="0" smtClean="0"/>
              <a:t>Основное отличие проблематики этики в ИИ от этики прочих областей:</a:t>
            </a:r>
          </a:p>
          <a:p>
            <a:pPr marL="0" indent="0">
              <a:buNone/>
            </a:pPr>
            <a:r>
              <a:rPr lang="en-US" dirty="0" smtClean="0"/>
              <a:t>1. </a:t>
            </a:r>
            <a:r>
              <a:rPr lang="ru-RU" dirty="0" smtClean="0"/>
              <a:t>ИИ-система – это система, автономно принимающая критические решения.</a:t>
            </a:r>
          </a:p>
          <a:p>
            <a:pPr marL="0" indent="0">
              <a:buNone/>
            </a:pPr>
            <a:r>
              <a:rPr lang="en-US" dirty="0" smtClean="0"/>
              <a:t>2. </a:t>
            </a:r>
            <a:r>
              <a:rPr lang="ru-RU" dirty="0" smtClean="0"/>
              <a:t>Основная проблема – определение того, насколько принимаемые И/АС решения соответствуют этическим нормам, т.е. насколько она «этична».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52D8A-DE76-4FD7-BFF3-69E2BA5247BC}" type="slidenum">
              <a:rPr lang="ru-RU" smtClean="0"/>
              <a:t>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Этические проблемы ИИ, 01.10.2019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75791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219</TotalTime>
  <Words>1385</Words>
  <Application>Microsoft Office PowerPoint</Application>
  <PresentationFormat>Экран (4:3)</PresentationFormat>
  <Paragraphs>227</Paragraphs>
  <Slides>19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1" baseType="lpstr">
      <vt:lpstr>Тема Office</vt:lpstr>
      <vt:lpstr>Visio</vt:lpstr>
      <vt:lpstr>Презентация PowerPoint</vt:lpstr>
      <vt:lpstr>О терминологии</vt:lpstr>
      <vt:lpstr>ИИ в метафорическом смысле</vt:lpstr>
      <vt:lpstr>Не надо путать:</vt:lpstr>
      <vt:lpstr>Этические вопросы в науке</vt:lpstr>
      <vt:lpstr>Этические проблемы в ИИ</vt:lpstr>
      <vt:lpstr>О чем обычно идет речь</vt:lpstr>
      <vt:lpstr>Новая постановка задачи</vt:lpstr>
      <vt:lpstr>Понимание проблемы этики и ИИ</vt:lpstr>
      <vt:lpstr>Перечень проблем</vt:lpstr>
      <vt:lpstr>Формализация этических понятий</vt:lpstr>
      <vt:lpstr>Верификация</vt:lpstr>
      <vt:lpstr>Выводы по первой части части</vt:lpstr>
      <vt:lpstr>«Технические» потребности. Мораль и управление социумом</vt:lpstr>
      <vt:lpstr>Социальное обучение</vt:lpstr>
      <vt:lpstr>Подражательное поведение</vt:lpstr>
      <vt:lpstr>Подражательное поведение</vt:lpstr>
      <vt:lpstr>Моральное поведение</vt:lpstr>
      <vt:lpstr>Неожиданный, но неизбежный вывод</vt:lpstr>
    </vt:vector>
  </TitlesOfParts>
  <Company>*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karpov</dc:creator>
  <cp:lastModifiedBy>Карпов Валерий Эдуардович</cp:lastModifiedBy>
  <cp:revision>42</cp:revision>
  <dcterms:created xsi:type="dcterms:W3CDTF">2017-11-25T09:36:52Z</dcterms:created>
  <dcterms:modified xsi:type="dcterms:W3CDTF">2019-10-07T19:14:35Z</dcterms:modified>
</cp:coreProperties>
</file>